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78" r:id="rId2"/>
    <p:sldId id="256" r:id="rId3"/>
    <p:sldId id="265" r:id="rId4"/>
    <p:sldId id="285" r:id="rId5"/>
    <p:sldId id="259" r:id="rId6"/>
    <p:sldId id="258" r:id="rId7"/>
    <p:sldId id="286" r:id="rId8"/>
    <p:sldId id="260" r:id="rId9"/>
    <p:sldId id="264" r:id="rId10"/>
    <p:sldId id="261" r:id="rId11"/>
    <p:sldId id="262" r:id="rId12"/>
    <p:sldId id="266" r:id="rId13"/>
    <p:sldId id="263" r:id="rId14"/>
    <p:sldId id="267" r:id="rId15"/>
    <p:sldId id="268" r:id="rId16"/>
    <p:sldId id="269" r:id="rId17"/>
    <p:sldId id="270" r:id="rId18"/>
    <p:sldId id="271" r:id="rId19"/>
    <p:sldId id="272" r:id="rId20"/>
    <p:sldId id="275" r:id="rId21"/>
    <p:sldId id="277" r:id="rId22"/>
    <p:sldId id="276"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05" autoAdjust="0"/>
    <p:restoredTop sz="77975" autoAdjust="0"/>
  </p:normalViewPr>
  <p:slideViewPr>
    <p:cSldViewPr>
      <p:cViewPr varScale="1">
        <p:scale>
          <a:sx n="72" d="100"/>
          <a:sy n="72" d="100"/>
        </p:scale>
        <p:origin x="1386" y="60"/>
      </p:cViewPr>
      <p:guideLst>
        <p:guide orient="horz" pos="1920"/>
        <p:guide pos="2880"/>
      </p:guideLst>
    </p:cSldViewPr>
  </p:slideViewPr>
  <p:outlineViewPr>
    <p:cViewPr>
      <p:scale>
        <a:sx n="33" d="100"/>
        <a:sy n="33" d="100"/>
      </p:scale>
      <p:origin x="36" y="5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66EA-59D0-400C-A777-BF19BE6A02FA}"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3D112-5E58-4F4E-AAD2-EBA89DBDB914}" type="slidenum">
              <a:rPr lang="en-US" smtClean="0"/>
              <a:t>‹#›</a:t>
            </a:fld>
            <a:endParaRPr lang="en-US"/>
          </a:p>
        </p:txBody>
      </p:sp>
    </p:spTree>
    <p:extLst>
      <p:ext uri="{BB962C8B-B14F-4D97-AF65-F5344CB8AC3E}">
        <p14:creationId xmlns:p14="http://schemas.microsoft.com/office/powerpoint/2010/main" val="262235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a:t>
            </a:fld>
            <a:endParaRPr lang="en-US"/>
          </a:p>
        </p:txBody>
      </p:sp>
    </p:spTree>
    <p:extLst>
      <p:ext uri="{BB962C8B-B14F-4D97-AF65-F5344CB8AC3E}">
        <p14:creationId xmlns:p14="http://schemas.microsoft.com/office/powerpoint/2010/main" val="61024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Stage 1,</a:t>
            </a:r>
            <a:r>
              <a:rPr lang="en-US" baseline="0" dirty="0" smtClean="0"/>
              <a:t> the Two Hearts consist of two parts:</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10</a:t>
            </a:fld>
            <a:endParaRPr lang="en-US"/>
          </a:p>
        </p:txBody>
      </p:sp>
    </p:spTree>
    <p:extLst>
      <p:ext uri="{BB962C8B-B14F-4D97-AF65-F5344CB8AC3E}">
        <p14:creationId xmlns:p14="http://schemas.microsoft.com/office/powerpoint/2010/main" val="298452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 1 is the Immaculate Heart</a:t>
            </a:r>
            <a:r>
              <a:rPr lang="en-US" dirty="0" smtClean="0"/>
              <a:t>,</a:t>
            </a:r>
            <a:r>
              <a:rPr lang="en-US" baseline="0" dirty="0" smtClean="0"/>
              <a:t> which is a 6-week program that uses the 33 Days to Morning Glory Retreat, the pilot program that we will start on INSERT DATE. This part of the program includes the book </a:t>
            </a:r>
            <a:r>
              <a:rPr lang="en-US" i="1" baseline="0" dirty="0" smtClean="0"/>
              <a:t>33 Days to Morning Glory </a:t>
            </a:r>
            <a:r>
              <a:rPr lang="en-US" baseline="0" dirty="0" smtClean="0"/>
              <a:t>and its accompanying group-retreat materials, which consist of 6 DVD talks that are 30 minutes in length and a Retreat Companion for each participant.</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11</a:t>
            </a:fld>
            <a:endParaRPr lang="en-US"/>
          </a:p>
        </p:txBody>
      </p:sp>
    </p:spTree>
    <p:extLst>
      <p:ext uri="{BB962C8B-B14F-4D97-AF65-F5344CB8AC3E}">
        <p14:creationId xmlns:p14="http://schemas.microsoft.com/office/powerpoint/2010/main" val="310715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a:t>
            </a:r>
            <a:r>
              <a:rPr lang="en-US" baseline="0" dirty="0" smtClean="0"/>
              <a:t> with the Immaculate Heart of Mary, because Mary leads us to the Sacred Heart of Jesus. The goal of this program is to lead us to formally entrust or consecrate ourselves to Mary. Mary then leads us to the Sacred Heart,</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12</a:t>
            </a:fld>
            <a:endParaRPr lang="en-US"/>
          </a:p>
        </p:txBody>
      </p:sp>
    </p:spTree>
    <p:extLst>
      <p:ext uri="{BB962C8B-B14F-4D97-AF65-F5344CB8AC3E}">
        <p14:creationId xmlns:p14="http://schemas.microsoft.com/office/powerpoint/2010/main" val="310715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 2 is the Sacred Heart</a:t>
            </a:r>
            <a:r>
              <a:rPr lang="en-US" dirty="0" smtClean="0"/>
              <a:t>, which is an 8-week program</a:t>
            </a:r>
            <a:r>
              <a:rPr lang="en-US" baseline="0" dirty="0" smtClean="0"/>
              <a:t> that uses </a:t>
            </a:r>
            <a:r>
              <a:rPr lang="en-US" i="1" baseline="0" dirty="0" smtClean="0"/>
              <a:t>the Consoling the Heart of Jesus Retreat</a:t>
            </a:r>
            <a:r>
              <a:rPr lang="en-US" baseline="0" dirty="0" smtClean="0"/>
              <a:t>, which was also written by Fr. Michael </a:t>
            </a:r>
            <a:r>
              <a:rPr lang="en-US" baseline="0" dirty="0" err="1" smtClean="0"/>
              <a:t>Gaitley</a:t>
            </a:r>
            <a:r>
              <a:rPr lang="en-US" baseline="0" dirty="0" smtClean="0"/>
              <a:t>, MIC. This program would follow after people have done the </a:t>
            </a:r>
            <a:r>
              <a:rPr lang="en-US" i="1" baseline="0" dirty="0" smtClean="0"/>
              <a:t>33 Days to Morning Glory Retreat</a:t>
            </a:r>
            <a:r>
              <a:rPr lang="en-US" baseline="0" dirty="0" smtClean="0"/>
              <a:t>. The </a:t>
            </a:r>
            <a:r>
              <a:rPr lang="en-US" i="1" baseline="0" dirty="0" smtClean="0"/>
              <a:t>Consoling the Heart of Jesus </a:t>
            </a:r>
            <a:r>
              <a:rPr lang="en-US" baseline="0" dirty="0" smtClean="0"/>
              <a:t>retreat consists of 10 DVD </a:t>
            </a:r>
            <a:r>
              <a:rPr lang="en-US" baseline="0" dirty="0" err="1" smtClean="0"/>
              <a:t>talksthat</a:t>
            </a:r>
            <a:r>
              <a:rPr lang="en-US" baseline="0" dirty="0" smtClean="0"/>
              <a:t> are 35 minutes in length and a </a:t>
            </a:r>
            <a:r>
              <a:rPr lang="en-US" i="1" baseline="0" dirty="0" smtClean="0"/>
              <a:t>Retreat Companion</a:t>
            </a:r>
            <a:r>
              <a:rPr lang="en-US" baseline="0" dirty="0" smtClean="0"/>
              <a:t> for each participant. Depending on how </a:t>
            </a:r>
            <a:r>
              <a:rPr lang="en-US" i="1" baseline="0" dirty="0" smtClean="0"/>
              <a:t>our 33 Days to Morning Glory Retreat </a:t>
            </a:r>
            <a:r>
              <a:rPr lang="en-US" baseline="0" dirty="0" smtClean="0"/>
              <a:t>goes, we hope to follow it up with the </a:t>
            </a:r>
            <a:r>
              <a:rPr lang="en-US" i="1" baseline="0" dirty="0" smtClean="0"/>
              <a:t>Consoling the Heart of Jesus Retrea</a:t>
            </a:r>
            <a:r>
              <a:rPr lang="en-US" baseline="0" dirty="0" smtClean="0"/>
              <a:t>t in the near future.</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13</a:t>
            </a:fld>
            <a:endParaRPr lang="en-US"/>
          </a:p>
        </p:txBody>
      </p:sp>
    </p:spTree>
    <p:extLst>
      <p:ext uri="{BB962C8B-B14F-4D97-AF65-F5344CB8AC3E}">
        <p14:creationId xmlns:p14="http://schemas.microsoft.com/office/powerpoint/2010/main" val="265169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begins the second stage of Stage One</a:t>
            </a:r>
            <a:r>
              <a:rPr lang="en-US" baseline="0" dirty="0" smtClean="0"/>
              <a:t> with </a:t>
            </a:r>
            <a:r>
              <a:rPr lang="en-US" dirty="0" smtClean="0"/>
              <a:t>Consoling the Heart of Jesus. The book “Consoling the Heart of Jesus” gives us an awareness of God’s infinite mercy and how we can give Him joy, showing us the way to console His heart by accepting His love and trusting in Him completely. It also focuses on what to do with the suffering we all encounter,</a:t>
            </a:r>
            <a:r>
              <a:rPr lang="en-US" baseline="0" dirty="0" smtClean="0"/>
              <a:t> helping us grow spiritually closer to the Sacred Heart of Jesus. </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14</a:t>
            </a:fld>
            <a:endParaRPr lang="en-US"/>
          </a:p>
        </p:txBody>
      </p:sp>
    </p:spTree>
    <p:extLst>
      <p:ext uri="{BB962C8B-B14F-4D97-AF65-F5344CB8AC3E}">
        <p14:creationId xmlns:p14="http://schemas.microsoft.com/office/powerpoint/2010/main" val="310715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don’t want to get ahead of ourselves, I strongly</a:t>
            </a:r>
            <a:r>
              <a:rPr lang="en-US" baseline="0" dirty="0" smtClean="0"/>
              <a:t> </a:t>
            </a:r>
            <a:r>
              <a:rPr lang="en-US" dirty="0" smtClean="0"/>
              <a:t>recommend visiting the website for HAPP at www.AllHeartsAfire.org</a:t>
            </a:r>
            <a:r>
              <a:rPr lang="en-US" baseline="0" dirty="0" smtClean="0"/>
              <a:t> for more information about Stages 2 and 3 of the program. On the website you can also get valuable resources  and helpful information as you participate in the 33 Days to Morning Glory Retreat.</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15</a:t>
            </a:fld>
            <a:endParaRPr lang="en-US"/>
          </a:p>
        </p:txBody>
      </p:sp>
    </p:spTree>
    <p:extLst>
      <p:ext uri="{BB962C8B-B14F-4D97-AF65-F5344CB8AC3E}">
        <p14:creationId xmlns:p14="http://schemas.microsoft.com/office/powerpoint/2010/main" val="310715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move on to w</a:t>
            </a:r>
            <a:r>
              <a:rPr lang="en-US" dirty="0" smtClean="0"/>
              <a:t>hat is a Marian consecration?</a:t>
            </a:r>
            <a:r>
              <a:rPr lang="en-US" baseline="0" dirty="0" smtClean="0"/>
              <a:t> Just by a show of hands, how many of you here have done a Marian consecration before, as recommended either by St. Louis de Montfort or St. Maximilian Kolbe? The good thing about doing a Marian consecration is that you don’t only have to do it once, you can keep renewing it.</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16</a:t>
            </a:fld>
            <a:endParaRPr lang="en-US"/>
          </a:p>
        </p:txBody>
      </p:sp>
    </p:spTree>
    <p:extLst>
      <p:ext uri="{BB962C8B-B14F-4D97-AF65-F5344CB8AC3E}">
        <p14:creationId xmlns:p14="http://schemas.microsoft.com/office/powerpoint/2010/main" val="1426938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dirty="0" smtClean="0"/>
              <a:t>So for those who may not understand what a Marian consecration is, let</a:t>
            </a:r>
            <a:r>
              <a:rPr lang="en-US" baseline="0" dirty="0" smtClean="0"/>
              <a:t> me explain what it’s all about. (This explanation, by the way, comes from Fr. Michael </a:t>
            </a:r>
            <a:r>
              <a:rPr lang="en-US" baseline="0" dirty="0" err="1" smtClean="0"/>
              <a:t>Gaitley</a:t>
            </a:r>
            <a:r>
              <a:rPr lang="en-US" baseline="0" dirty="0" smtClean="0"/>
              <a:t>, MIC.) Marian consecration basically means giving Mary our full permission (or as much permission as we can) to complete her motherly task in us, which is to form us into other </a:t>
            </a:r>
            <a:r>
              <a:rPr lang="en-US" baseline="0" dirty="0" err="1" smtClean="0"/>
              <a:t>Christs</a:t>
            </a:r>
            <a:r>
              <a:rPr lang="en-US" baseline="0" dirty="0" smtClean="0"/>
              <a:t>. </a:t>
            </a:r>
          </a:p>
          <a:p>
            <a:pPr>
              <a:buClr>
                <a:srgbClr val="FFC000"/>
              </a:buClr>
              <a:buFont typeface="Arial" pitchFamily="34" charset="0"/>
              <a:buNone/>
            </a:pPr>
            <a:endParaRPr lang="en-US" baseline="0" dirty="0" smtClean="0"/>
          </a:p>
          <a:p>
            <a:pPr>
              <a:buClr>
                <a:srgbClr val="FFC000"/>
              </a:buClr>
              <a:buFont typeface="Arial" pitchFamily="34" charset="0"/>
              <a:buNone/>
            </a:pPr>
            <a:r>
              <a:rPr lang="en-US" baseline="0" dirty="0" smtClean="0"/>
              <a:t>And so, by consecrating ourselves to Mary, each of us is saying to her</a:t>
            </a:r>
            <a:r>
              <a:rPr lang="en-US" dirty="0" smtClean="0">
                <a:effectLst>
                  <a:outerShdw blurRad="38100" dist="38100" dir="2700000" algn="tl">
                    <a:srgbClr val="000000">
                      <a:alpha val="43137"/>
                    </a:srgbClr>
                  </a:outerShdw>
                </a:effectLst>
              </a:rPr>
              <a:t>: “Mary, I want to be a saint. I know that you also want me to be a saint and that it’s your God-given mission to form me into one. So, Mary, at this moment, on this day, I freely choose to give you my full permission to do your work in me, with your Spouse, the Holy Spirit.”</a:t>
            </a:r>
          </a:p>
        </p:txBody>
      </p:sp>
      <p:sp>
        <p:nvSpPr>
          <p:cNvPr id="4" name="Slide Number Placeholder 3"/>
          <p:cNvSpPr>
            <a:spLocks noGrp="1"/>
          </p:cNvSpPr>
          <p:nvPr>
            <p:ph type="sldNum" sz="quarter" idx="10"/>
          </p:nvPr>
        </p:nvSpPr>
        <p:spPr/>
        <p:txBody>
          <a:bodyPr/>
          <a:lstStyle/>
          <a:p>
            <a:fld id="{E083D112-5E58-4F4E-AAD2-EBA89DBDB914}" type="slidenum">
              <a:rPr lang="en-US" smtClean="0"/>
              <a:t>17</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dirty="0" smtClean="0">
                <a:effectLst>
                  <a:outerShdw blurRad="38100" dist="38100" dir="2700000" algn="tl">
                    <a:srgbClr val="000000">
                      <a:alpha val="43137"/>
                    </a:srgbClr>
                  </a:outerShdw>
                </a:effectLst>
              </a:rPr>
              <a:t>Now,</a:t>
            </a:r>
            <a:r>
              <a:rPr lang="en-US" baseline="0" dirty="0" smtClean="0">
                <a:effectLst>
                  <a:outerShdw blurRad="38100" dist="38100" dir="2700000" algn="tl">
                    <a:srgbClr val="000000">
                      <a:alpha val="43137"/>
                    </a:srgbClr>
                  </a:outerShdw>
                </a:effectLst>
              </a:rPr>
              <a:t> one of the greatest aspects of being consecrated to Mary is that she’s such a gentle mother. She makes the lessons of the Cross into something sweet, and she pours her motherly love and solace into our every wound. Going to her and giving her permission to do her job is the “surest, easiest, shortest and the most perfect means” to becoming a saint.</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83D112-5E58-4F4E-AAD2-EBA89DBDB914}" type="slidenum">
              <a:rPr lang="en-US" smtClean="0"/>
              <a:t>18</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dirty="0" smtClean="0">
                <a:effectLst/>
              </a:rPr>
              <a:t>What</a:t>
            </a:r>
            <a:r>
              <a:rPr lang="en-US" baseline="0" dirty="0" smtClean="0">
                <a:effectLst/>
              </a:rPr>
              <a:t> a joy it is then to be consecrated to Jesus through Mary! </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83D112-5E58-4F4E-AAD2-EBA89DBDB914}" type="slidenum">
              <a:rPr lang="en-US" smtClean="0"/>
              <a:t>19</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33 Days to Morning Glory </a:t>
            </a:r>
            <a:r>
              <a:rPr lang="en-US" baseline="0" dirty="0" smtClean="0"/>
              <a:t>Program here at [Parish Name] will run from February 22 (Ash Wednesday) until March 26 (the Feast of the Annunciation). </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2</a:t>
            </a:fld>
            <a:endParaRPr lang="en-US"/>
          </a:p>
        </p:txBody>
      </p:sp>
    </p:spTree>
    <p:extLst>
      <p:ext uri="{BB962C8B-B14F-4D97-AF65-F5344CB8AC3E}">
        <p14:creationId xmlns:p14="http://schemas.microsoft.com/office/powerpoint/2010/main" val="139908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i="1" dirty="0" smtClean="0">
                <a:effectLst>
                  <a:outerShdw blurRad="38100" dist="38100" dir="2700000" algn="tl">
                    <a:srgbClr val="000000">
                      <a:alpha val="43137"/>
                    </a:srgbClr>
                  </a:outerShdw>
                </a:effectLst>
              </a:rPr>
              <a:t>33</a:t>
            </a:r>
            <a:r>
              <a:rPr lang="en-US" i="1" baseline="0" dirty="0" smtClean="0">
                <a:effectLst>
                  <a:outerShdw blurRad="38100" dist="38100" dir="2700000" algn="tl">
                    <a:srgbClr val="000000">
                      <a:alpha val="43137"/>
                    </a:srgbClr>
                  </a:outerShdw>
                </a:effectLst>
              </a:rPr>
              <a:t> Days to Morning Glory </a:t>
            </a:r>
            <a:r>
              <a:rPr lang="en-US" baseline="0" dirty="0" smtClean="0">
                <a:effectLst>
                  <a:outerShdw blurRad="38100" dist="38100" dir="2700000" algn="tl">
                    <a:srgbClr val="000000">
                      <a:alpha val="43137"/>
                    </a:srgbClr>
                  </a:outerShdw>
                </a:effectLst>
              </a:rPr>
              <a:t>is a 33-day journey to consecration to Mary, using the spiritual wisdom of four giants of Marian spirituality: St. Louis de Montfort, St. Maximilian Kolbe, St. Teresa of Calcutta, and Blessed Pope John Paul II.</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83D112-5E58-4F4E-AAD2-EBA89DBDB914}" type="slidenum">
              <a:rPr lang="en-US" smtClean="0"/>
              <a:t>20</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dirty="0" smtClean="0">
                <a:effectLst>
                  <a:outerShdw blurRad="38100" dist="38100" dir="2700000" algn="tl">
                    <a:srgbClr val="000000">
                      <a:alpha val="43137"/>
                    </a:srgbClr>
                  </a:outerShdw>
                </a:effectLst>
              </a:rPr>
              <a:t>Starting on February</a:t>
            </a:r>
            <a:r>
              <a:rPr lang="en-US" baseline="0" dirty="0" smtClean="0">
                <a:effectLst>
                  <a:outerShdw blurRad="38100" dist="38100" dir="2700000" algn="tl">
                    <a:srgbClr val="000000">
                      <a:alpha val="43137"/>
                    </a:srgbClr>
                  </a:outerShdw>
                </a:effectLst>
              </a:rPr>
              <a:t> 22 (Ash Wednesday), we will begin our 33-day preparation for Marian consecration. Using the “33 Days to Morning Glory” book, each day we’ll individually follow the four great Marian giants I just mentioned and they’ll teach us the secrets of drawing closer to the Heart of Jesus through the Heart of Mary. Each week we’ll be meeting as a large group and then breaking off into our small groups and then watch a 30-minute video presented by Fr. Michael </a:t>
            </a:r>
            <a:r>
              <a:rPr lang="en-US" baseline="0" dirty="0" err="1" smtClean="0">
                <a:effectLst>
                  <a:outerShdw blurRad="38100" dist="38100" dir="2700000" algn="tl">
                    <a:srgbClr val="000000">
                      <a:alpha val="43137"/>
                    </a:srgbClr>
                  </a:outerShdw>
                </a:effectLst>
              </a:rPr>
              <a:t>Gaitley</a:t>
            </a:r>
            <a:r>
              <a:rPr lang="en-US" baseline="0" dirty="0" smtClean="0">
                <a:effectLst>
                  <a:outerShdw blurRad="38100" dist="38100" dir="2700000" algn="tl">
                    <a:srgbClr val="000000">
                      <a:alpha val="43137"/>
                    </a:srgbClr>
                  </a:outerShdw>
                </a:effectLst>
              </a:rPr>
              <a:t>, MIC.</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83D112-5E58-4F4E-AAD2-EBA89DBDB914}" type="slidenum">
              <a:rPr lang="en-US" smtClean="0"/>
              <a:t>21</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83D112-5E58-4F4E-AAD2-EBA89DBDB914}" type="slidenum">
              <a:rPr lang="en-US" smtClean="0"/>
              <a:t>22</a:t>
            </a:fld>
            <a:endParaRPr lang="en-US"/>
          </a:p>
        </p:txBody>
      </p:sp>
    </p:spTree>
    <p:extLst>
      <p:ext uri="{BB962C8B-B14F-4D97-AF65-F5344CB8AC3E}">
        <p14:creationId xmlns:p14="http://schemas.microsoft.com/office/powerpoint/2010/main" val="1665998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23</a:t>
            </a:fld>
            <a:endParaRPr lang="en-US"/>
          </a:p>
        </p:txBody>
      </p:sp>
    </p:spTree>
    <p:extLst>
      <p:ext uri="{BB962C8B-B14F-4D97-AF65-F5344CB8AC3E}">
        <p14:creationId xmlns:p14="http://schemas.microsoft.com/office/powerpoint/2010/main" val="61024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a:t>
            </a:r>
            <a:r>
              <a:rPr lang="en-US" baseline="0" dirty="0" smtClean="0"/>
              <a:t> Days to Morning Glory is part of a bigger program brought to us by the Marian Fathers of the Immaculate Conception.</a:t>
            </a:r>
            <a:endParaRPr lang="en-US" dirty="0" smtClean="0"/>
          </a:p>
          <a:p>
            <a:endParaRPr lang="en-US" dirty="0" smtClean="0"/>
          </a:p>
          <a:p>
            <a:r>
              <a:rPr lang="en-US" dirty="0" smtClean="0"/>
              <a:t>The Marian Fathers of the Immaculate Conception</a:t>
            </a:r>
            <a:r>
              <a:rPr lang="en-US" baseline="0" dirty="0" smtClean="0"/>
              <a:t> are a</a:t>
            </a:r>
            <a:r>
              <a:rPr lang="en-US" dirty="0" smtClean="0"/>
              <a:t> Congregation of more than 500 priests and brothers in 20 countries around the world who</a:t>
            </a:r>
          </a:p>
          <a:p>
            <a:r>
              <a:rPr lang="en-US" dirty="0" smtClean="0"/>
              <a:t>* Spread devotion to Mary as the Immaculate Conception</a:t>
            </a:r>
          </a:p>
          <a:p>
            <a:r>
              <a:rPr lang="en-US" dirty="0" smtClean="0"/>
              <a:t>* Pray</a:t>
            </a:r>
            <a:r>
              <a:rPr lang="en-US" baseline="0" dirty="0" smtClean="0"/>
              <a:t> and intercede </a:t>
            </a:r>
            <a:r>
              <a:rPr lang="en-US" dirty="0" smtClean="0"/>
              <a:t>for the Holy Souls in Purgatory, especially the victims of war and disease.</a:t>
            </a:r>
          </a:p>
          <a:p>
            <a:r>
              <a:rPr lang="en-US" dirty="0" smtClean="0"/>
              <a:t>* Operate publishing apostolates and assist where the need is greatest in parishes, shrines, schools and missions.</a:t>
            </a:r>
          </a:p>
          <a:p>
            <a:pPr marL="0" indent="0">
              <a:buFontTx/>
              <a:buNone/>
            </a:pPr>
            <a:r>
              <a:rPr lang="en-US" dirty="0" smtClean="0"/>
              <a:t>* Promote The Divine Mercy message and devotion. </a:t>
            </a:r>
            <a:r>
              <a:rPr lang="en-US" baseline="0" dirty="0" smtClean="0"/>
              <a:t>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083D112-5E58-4F4E-AAD2-EBA89DBDB914}" type="slidenum">
              <a:rPr lang="en-US" smtClean="0"/>
              <a:t>3</a:t>
            </a:fld>
            <a:endParaRPr lang="en-US"/>
          </a:p>
        </p:txBody>
      </p:sp>
    </p:spTree>
    <p:extLst>
      <p:ext uri="{BB962C8B-B14F-4D97-AF65-F5344CB8AC3E}">
        <p14:creationId xmlns:p14="http://schemas.microsoft.com/office/powerpoint/2010/main" val="316908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Marian</a:t>
            </a:r>
            <a:r>
              <a:rPr lang="en-US" baseline="0" dirty="0" smtClean="0"/>
              <a:t> Fathers</a:t>
            </a:r>
            <a:r>
              <a:rPr lang="en-US" dirty="0" smtClean="0"/>
              <a:t> </a:t>
            </a:r>
            <a:r>
              <a:rPr lang="en-US" baseline="0" dirty="0" smtClean="0"/>
              <a:t>have established the Hearts Afire: Parish-based Programs From the Marian Fathers of the Immaculate Conception to renew the spiritual effort in the life and faith within local churches.</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4</a:t>
            </a:fld>
            <a:endParaRPr lang="en-US"/>
          </a:p>
        </p:txBody>
      </p:sp>
    </p:spTree>
    <p:extLst>
      <p:ext uri="{BB962C8B-B14F-4D97-AF65-F5344CB8AC3E}">
        <p14:creationId xmlns:p14="http://schemas.microsoft.com/office/powerpoint/2010/main" val="316908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Hearts Afire: Parish-based Programs From</a:t>
            </a:r>
            <a:r>
              <a:rPr lang="en-US" baseline="0" dirty="0" smtClean="0"/>
              <a:t> the Marian Fathers of the Immaculate Conception</a:t>
            </a:r>
            <a:r>
              <a:rPr lang="en-US" dirty="0" smtClean="0"/>
              <a:t>?</a:t>
            </a:r>
          </a:p>
        </p:txBody>
      </p:sp>
      <p:sp>
        <p:nvSpPr>
          <p:cNvPr id="4" name="Slide Number Placeholder 3"/>
          <p:cNvSpPr>
            <a:spLocks noGrp="1"/>
          </p:cNvSpPr>
          <p:nvPr>
            <p:ph type="sldNum" sz="quarter" idx="10"/>
          </p:nvPr>
        </p:nvSpPr>
        <p:spPr/>
        <p:txBody>
          <a:bodyPr/>
          <a:lstStyle/>
          <a:p>
            <a:fld id="{E083D112-5E58-4F4E-AAD2-EBA89DBDB914}" type="slidenum">
              <a:rPr lang="en-US" smtClean="0"/>
              <a:t>5</a:t>
            </a:fld>
            <a:endParaRPr lang="en-US"/>
          </a:p>
        </p:txBody>
      </p:sp>
    </p:spTree>
    <p:extLst>
      <p:ext uri="{BB962C8B-B14F-4D97-AF65-F5344CB8AC3E}">
        <p14:creationId xmlns:p14="http://schemas.microsoft.com/office/powerpoint/2010/main" val="215079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bold</a:t>
            </a:r>
            <a:r>
              <a:rPr lang="en-US" baseline="0" dirty="0" smtClean="0"/>
              <a:t> and fresh approach to small group, parish-based, faith renewal programs.</a:t>
            </a:r>
          </a:p>
          <a:p>
            <a:endParaRPr lang="en-US" baseline="0" dirty="0" smtClean="0"/>
          </a:p>
          <a:p>
            <a:r>
              <a:rPr lang="en-US" baseline="0" dirty="0" smtClean="0"/>
              <a:t>It’s designed to help us live the complete Catholic life of faith, charity, and the sacraments.</a:t>
            </a:r>
          </a:p>
          <a:p>
            <a:endParaRPr lang="en-US" baseline="0" dirty="0" smtClean="0"/>
          </a:p>
          <a:p>
            <a:r>
              <a:rPr lang="en-US" baseline="0" dirty="0" smtClean="0"/>
              <a:t>It’s designed to set our hearts on fire with love of God and neighbor and to inspire us to works of mercy in our families, parishes, and communities.</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6</a:t>
            </a:fld>
            <a:endParaRPr lang="en-US"/>
          </a:p>
        </p:txBody>
      </p:sp>
    </p:spTree>
    <p:extLst>
      <p:ext uri="{BB962C8B-B14F-4D97-AF65-F5344CB8AC3E}">
        <p14:creationId xmlns:p14="http://schemas.microsoft.com/office/powerpoint/2010/main" val="76176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way to remember Hearts Afire </a:t>
            </a:r>
            <a:r>
              <a:rPr lang="en-US" baseline="0" dirty="0" smtClean="0"/>
              <a:t>is with the initials H.A.P.P. – HAPP! Hearts Afire Parish-based Programs.</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7</a:t>
            </a:fld>
            <a:endParaRPr lang="en-US"/>
          </a:p>
        </p:txBody>
      </p:sp>
    </p:spTree>
    <p:extLst>
      <p:ext uri="{BB962C8B-B14F-4D97-AF65-F5344CB8AC3E}">
        <p14:creationId xmlns:p14="http://schemas.microsoft.com/office/powerpoint/2010/main" val="21507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helping parishes with the work</a:t>
            </a:r>
            <a:r>
              <a:rPr lang="en-US" baseline="0" dirty="0" smtClean="0"/>
              <a:t> of the new evangelization, </a:t>
            </a:r>
            <a:r>
              <a:rPr lang="en-US" dirty="0" smtClean="0"/>
              <a:t>HAPP is a PROGRAM in three stages:</a:t>
            </a:r>
          </a:p>
          <a:p>
            <a:endParaRPr lang="en-US" dirty="0" smtClean="0"/>
          </a:p>
          <a:p>
            <a:r>
              <a:rPr lang="en-US" dirty="0" smtClean="0"/>
              <a:t>Stage 1 is the Two Hearts.</a:t>
            </a:r>
          </a:p>
          <a:p>
            <a:endParaRPr lang="en-US" dirty="0" smtClean="0"/>
          </a:p>
          <a:p>
            <a:r>
              <a:rPr lang="en-US" dirty="0" smtClean="0"/>
              <a:t>Stage 2 is Wisdom and Works of Mercy.</a:t>
            </a:r>
          </a:p>
          <a:p>
            <a:endParaRPr lang="en-US" dirty="0" smtClean="0"/>
          </a:p>
          <a:p>
            <a:r>
              <a:rPr lang="en-US" dirty="0" smtClean="0"/>
              <a:t>Stage 3 is Keeping the Hearts Afire.</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8</a:t>
            </a:fld>
            <a:endParaRPr lang="en-US"/>
          </a:p>
        </p:txBody>
      </p:sp>
    </p:spTree>
    <p:extLst>
      <p:ext uri="{BB962C8B-B14F-4D97-AF65-F5344CB8AC3E}">
        <p14:creationId xmlns:p14="http://schemas.microsoft.com/office/powerpoint/2010/main" val="293462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know that p</a:t>
            </a:r>
            <a:r>
              <a:rPr lang="en-US" dirty="0" smtClean="0"/>
              <a:t>eople today are living busy and challenging lives. </a:t>
            </a:r>
            <a:r>
              <a:rPr lang="en-US" b="1" dirty="0" smtClean="0"/>
              <a:t>Stage One: The</a:t>
            </a:r>
            <a:r>
              <a:rPr lang="en-US" b="1" baseline="0" dirty="0" smtClean="0"/>
              <a:t> Two Hearts</a:t>
            </a:r>
            <a:r>
              <a:rPr lang="en-US" b="1" dirty="0" smtClean="0"/>
              <a:t> </a:t>
            </a:r>
            <a:r>
              <a:rPr lang="en-US" dirty="0" smtClean="0"/>
              <a:t>offers people a quick and easy way to withdraw from the demands of life and enter into a peaceful interior reflection on their relationship</a:t>
            </a:r>
            <a:r>
              <a:rPr lang="en-US" baseline="0" dirty="0" smtClean="0"/>
              <a:t> with Christ. For this reason, the Two Hearts stage is seen as a retreat.</a:t>
            </a:r>
            <a:endParaRPr lang="en-US" dirty="0"/>
          </a:p>
        </p:txBody>
      </p:sp>
      <p:sp>
        <p:nvSpPr>
          <p:cNvPr id="4" name="Slide Number Placeholder 3"/>
          <p:cNvSpPr>
            <a:spLocks noGrp="1"/>
          </p:cNvSpPr>
          <p:nvPr>
            <p:ph type="sldNum" sz="quarter" idx="10"/>
          </p:nvPr>
        </p:nvSpPr>
        <p:spPr/>
        <p:txBody>
          <a:bodyPr/>
          <a:lstStyle/>
          <a:p>
            <a:fld id="{E083D112-5E58-4F4E-AAD2-EBA89DBDB914}" type="slidenum">
              <a:rPr lang="en-US" smtClean="0"/>
              <a:t>9</a:t>
            </a:fld>
            <a:endParaRPr lang="en-US"/>
          </a:p>
        </p:txBody>
      </p:sp>
    </p:spTree>
    <p:extLst>
      <p:ext uri="{BB962C8B-B14F-4D97-AF65-F5344CB8AC3E}">
        <p14:creationId xmlns:p14="http://schemas.microsoft.com/office/powerpoint/2010/main" val="376906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8D66890-59FD-4166-BCCF-786246FA60AF}" type="datetimeFigureOut">
              <a:rPr lang="en-US" smtClean="0"/>
              <a:t>2/14/2017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E634F47-7AF7-425E-AD9E-A0865D0A0FE0}" type="slidenum">
              <a:rPr lang="en-US" smtClean="0"/>
              <a:t>‹#›</a:t>
            </a:fld>
            <a:endParaRPr lang="en-US"/>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advClick="0" advTm="9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D66890-59FD-4166-BCCF-786246FA60A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D66890-59FD-4166-BCCF-786246FA60A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D66890-59FD-4166-BCCF-786246FA60A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D66890-59FD-4166-BCCF-786246FA60A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6"/>
            <a:ext cx="762000" cy="365125"/>
          </a:xfrm>
        </p:spPr>
        <p:txBody>
          <a:bodyPr/>
          <a:lstStyle/>
          <a:p>
            <a:fld id="{7E634F47-7AF7-425E-AD9E-A0865D0A0F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advClick="0" advTm="9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D66890-59FD-4166-BCCF-786246FA60A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D66890-59FD-4166-BCCF-786246FA60AF}"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D66890-59FD-4166-BCCF-786246FA60AF}"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66890-59FD-4166-BCCF-786246FA60AF}"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D66890-59FD-4166-BCCF-786246FA60A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D66890-59FD-4166-BCCF-786246FA60A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4F47-7AF7-425E-AD9E-A0865D0A0FE0}" type="slidenum">
              <a:rPr lang="en-US" smtClean="0"/>
              <a:t>‹#›</a:t>
            </a:fld>
            <a:endParaRPr lang="en-US"/>
          </a:p>
        </p:txBody>
      </p:sp>
    </p:spTree>
  </p:cSld>
  <p:clrMapOvr>
    <a:masterClrMapping/>
  </p:clrMapOvr>
  <p:transition advClick="0" advTm="9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D66890-59FD-4166-BCCF-786246FA60AF}" type="datetimeFigureOut">
              <a:rPr lang="en-US" smtClean="0"/>
              <a:t>2/14/2017</a:t>
            </a:fld>
            <a:endParaRPr lang="en-US"/>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E634F47-7AF7-425E-AD9E-A0865D0A0F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advClick="0" advTm="9000">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250" y="0"/>
            <a:ext cx="4635500" cy="6858000"/>
          </a:xfrm>
          <a:prstGeom prst="rect">
            <a:avLst/>
          </a:prstGeom>
        </p:spPr>
      </p:pic>
    </p:spTree>
    <p:extLst>
      <p:ext uri="{BB962C8B-B14F-4D97-AF65-F5344CB8AC3E}">
        <p14:creationId xmlns:p14="http://schemas.microsoft.com/office/powerpoint/2010/main" val="2081572919"/>
      </p:ext>
    </p:extLst>
  </p:cSld>
  <p:clrMapOvr>
    <a:masterClrMapping/>
  </p:clrMapOvr>
  <p:transition spd="med"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8" y="2971800"/>
            <a:ext cx="8077200" cy="1323439"/>
          </a:xfrm>
          <a:prstGeom prst="rect">
            <a:avLst/>
          </a:prstGeom>
          <a:noFill/>
        </p:spPr>
        <p:txBody>
          <a:bodyPr wrap="square" rtlCol="0">
            <a:spAutoFit/>
          </a:bodyPr>
          <a:lstStyle/>
          <a:p>
            <a:pPr algn="ctr">
              <a:buClr>
                <a:srgbClr val="FFC000"/>
              </a:buClr>
            </a:pPr>
            <a:r>
              <a:rPr lang="en-US" sz="4000" dirty="0" smtClean="0">
                <a:solidFill>
                  <a:srgbClr val="FFC000"/>
                </a:solidFill>
                <a:effectLst>
                  <a:outerShdw blurRad="38100" dist="38100" dir="2700000" algn="tl">
                    <a:srgbClr val="000000">
                      <a:alpha val="43137"/>
                    </a:srgbClr>
                  </a:outerShdw>
                </a:effectLst>
              </a:rPr>
              <a:t>Stage 1: The Two Hearts…</a:t>
            </a:r>
            <a:r>
              <a:rPr lang="en-US" sz="4000" dirty="0" smtClean="0">
                <a:effectLst>
                  <a:outerShdw blurRad="38100" dist="38100" dir="2700000" algn="tl">
                    <a:srgbClr val="000000">
                      <a:alpha val="43137"/>
                    </a:srgbClr>
                  </a:outerShdw>
                </a:effectLst>
              </a:rPr>
              <a:t> </a:t>
            </a:r>
          </a:p>
          <a:p>
            <a:pPr algn="ctr">
              <a:buClr>
                <a:srgbClr val="FFC000"/>
              </a:buClr>
            </a:pPr>
            <a:r>
              <a:rPr lang="en-US" sz="4000" dirty="0" smtClean="0">
                <a:effectLst>
                  <a:outerShdw blurRad="38100" dist="38100" dir="2700000" algn="tl">
                    <a:srgbClr val="000000">
                      <a:alpha val="43137"/>
                    </a:srgbClr>
                  </a:outerShdw>
                </a:effectLst>
              </a:rPr>
              <a:t>…consists of </a:t>
            </a:r>
            <a:r>
              <a:rPr lang="en-US" sz="4000" i="1" dirty="0" smtClean="0">
                <a:effectLst>
                  <a:outerShdw blurRad="38100" dist="38100" dir="2700000" algn="tl">
                    <a:srgbClr val="000000">
                      <a:alpha val="43137"/>
                    </a:srgbClr>
                  </a:outerShdw>
                </a:effectLst>
              </a:rPr>
              <a:t>two</a:t>
            </a:r>
            <a:r>
              <a:rPr lang="en-US" sz="4000" dirty="0" smtClean="0">
                <a:effectLst>
                  <a:outerShdw blurRad="38100" dist="38100" dir="2700000" algn="tl">
                    <a:srgbClr val="000000">
                      <a:alpha val="43137"/>
                    </a:srgbClr>
                  </a:outerShdw>
                </a:effectLst>
              </a:rPr>
              <a:t> parts:</a:t>
            </a: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2634795368"/>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691" y="2362200"/>
            <a:ext cx="8104909" cy="3416320"/>
          </a:xfrm>
          <a:prstGeom prst="rect">
            <a:avLst/>
          </a:prstGeom>
          <a:noFill/>
        </p:spPr>
        <p:txBody>
          <a:bodyPr wrap="square" rtlCol="0">
            <a:spAutoFit/>
          </a:bodyPr>
          <a:lstStyle/>
          <a:p>
            <a:pPr algn="ctr">
              <a:buClr>
                <a:srgbClr val="FFC000"/>
              </a:buClr>
            </a:pPr>
            <a:r>
              <a:rPr lang="en-US" sz="3600" dirty="0" smtClean="0">
                <a:solidFill>
                  <a:srgbClr val="FFC000"/>
                </a:solidFill>
                <a:effectLst>
                  <a:outerShdw blurRad="38100" dist="38100" dir="2700000" algn="tl">
                    <a:srgbClr val="000000">
                      <a:alpha val="43137"/>
                    </a:srgbClr>
                  </a:outerShdw>
                </a:effectLst>
              </a:rPr>
              <a:t>Part 1: The Immaculate Heart</a:t>
            </a:r>
          </a:p>
          <a:p>
            <a:pPr>
              <a:buClr>
                <a:srgbClr val="FFC000"/>
              </a:buClr>
            </a:pPr>
            <a:endParaRPr lang="en-US" sz="3600" dirty="0">
              <a:solidFill>
                <a:srgbClr val="FFC000"/>
              </a:solidFill>
              <a:effectLst>
                <a:outerShdw blurRad="38100" dist="38100" dir="2700000" algn="tl">
                  <a:srgbClr val="000000">
                    <a:alpha val="43137"/>
                  </a:srgbClr>
                </a:outerShdw>
              </a:effectLst>
            </a:endParaRPr>
          </a:p>
          <a:p>
            <a:pPr marL="571500" indent="-571500">
              <a:buClr>
                <a:srgbClr val="FFC000"/>
              </a:buClr>
              <a:buFont typeface="Arial" pitchFamily="34" charset="0"/>
              <a:buChar char="•"/>
            </a:pPr>
            <a:r>
              <a:rPr lang="en-US" sz="3600" dirty="0" smtClean="0">
                <a:effectLst>
                  <a:outerShdw blurRad="38100" dist="38100" dir="2700000" algn="tl">
                    <a:srgbClr val="000000">
                      <a:alpha val="43137"/>
                    </a:srgbClr>
                  </a:outerShdw>
                </a:effectLst>
              </a:rPr>
              <a:t>6-week program, </a:t>
            </a:r>
            <a:r>
              <a:rPr lang="en-US" sz="3600" i="1" dirty="0" smtClean="0">
                <a:effectLst>
                  <a:outerShdw blurRad="38100" dist="38100" dir="2700000" algn="tl">
                    <a:srgbClr val="000000">
                      <a:alpha val="43137"/>
                    </a:srgbClr>
                  </a:outerShdw>
                </a:effectLst>
              </a:rPr>
              <a:t>33 Days to Morning Glory</a:t>
            </a:r>
            <a:r>
              <a:rPr lang="en-US" sz="3600" dirty="0" smtClean="0">
                <a:effectLst>
                  <a:outerShdw blurRad="38100" dist="38100" dir="2700000" algn="tl">
                    <a:srgbClr val="000000">
                      <a:alpha val="43137"/>
                    </a:srgbClr>
                  </a:outerShdw>
                </a:effectLst>
              </a:rPr>
              <a:t> </a:t>
            </a:r>
            <a:r>
              <a:rPr lang="en-US" sz="3600" i="1" dirty="0" smtClean="0">
                <a:effectLst>
                  <a:outerShdw blurRad="38100" dist="38100" dir="2700000" algn="tl">
                    <a:srgbClr val="000000">
                      <a:alpha val="43137"/>
                    </a:srgbClr>
                  </a:outerShdw>
                </a:effectLst>
              </a:rPr>
              <a:t>Retreat</a:t>
            </a:r>
          </a:p>
          <a:p>
            <a:pPr marL="571500" indent="-571500">
              <a:buClr>
                <a:srgbClr val="FFC000"/>
              </a:buClr>
              <a:buFont typeface="Arial" pitchFamily="34" charset="0"/>
              <a:buChar char="•"/>
            </a:pPr>
            <a:r>
              <a:rPr lang="en-US" sz="3600" dirty="0" smtClean="0">
                <a:effectLst>
                  <a:outerShdw blurRad="38100" dist="38100" dir="2700000" algn="tl">
                    <a:srgbClr val="000000">
                      <a:alpha val="43137"/>
                    </a:srgbClr>
                  </a:outerShdw>
                </a:effectLst>
              </a:rPr>
              <a:t>Includes: </a:t>
            </a:r>
            <a:r>
              <a:rPr lang="en-US" sz="3600" i="1" dirty="0" smtClean="0">
                <a:effectLst>
                  <a:outerShdw blurRad="38100" dist="38100" dir="2700000" algn="tl">
                    <a:srgbClr val="000000">
                      <a:alpha val="43137"/>
                    </a:srgbClr>
                  </a:outerShdw>
                </a:effectLst>
              </a:rPr>
              <a:t>33 </a:t>
            </a:r>
            <a:r>
              <a:rPr lang="en-US" sz="3600" i="1" dirty="0">
                <a:effectLst>
                  <a:outerShdw blurRad="38100" dist="38100" dir="2700000" algn="tl">
                    <a:srgbClr val="000000">
                      <a:alpha val="43137"/>
                    </a:srgbClr>
                  </a:outerShdw>
                </a:effectLst>
              </a:rPr>
              <a:t>Days to Morning </a:t>
            </a:r>
            <a:endParaRPr lang="en-US" sz="3600" i="1" dirty="0" smtClean="0">
              <a:effectLst>
                <a:outerShdw blurRad="38100" dist="38100" dir="2700000" algn="tl">
                  <a:srgbClr val="000000">
                    <a:alpha val="43137"/>
                  </a:srgbClr>
                </a:outerShdw>
              </a:effectLst>
            </a:endParaRPr>
          </a:p>
          <a:p>
            <a:pPr>
              <a:buClr>
                <a:srgbClr val="FFC000"/>
              </a:buClr>
            </a:pPr>
            <a:r>
              <a:rPr lang="en-US" sz="3600" i="1" dirty="0" smtClean="0">
                <a:effectLst>
                  <a:outerShdw blurRad="38100" dist="38100" dir="2700000" algn="tl">
                    <a:srgbClr val="000000">
                      <a:alpha val="43137"/>
                    </a:srgbClr>
                  </a:outerShdw>
                </a:effectLst>
              </a:rPr>
              <a:t>     Glory</a:t>
            </a:r>
            <a:r>
              <a:rPr lang="en-US" sz="3600" dirty="0" smtClean="0">
                <a:effectLst>
                  <a:outerShdw blurRad="38100" dist="38100" dir="2700000" algn="tl">
                    <a:srgbClr val="000000">
                      <a:alpha val="43137"/>
                    </a:srgbClr>
                  </a:outerShdw>
                </a:effectLst>
              </a:rPr>
              <a:t> book and DVD talks</a:t>
            </a:r>
            <a:endParaRPr lang="en-US" sz="3600" i="1" dirty="0" smtClean="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1400" y="4343400"/>
            <a:ext cx="1544637" cy="2286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0" y="228600"/>
            <a:ext cx="9144000" cy="1353895"/>
          </a:xfrm>
          <a:prstGeom prst="rect">
            <a:avLst/>
          </a:prstGeom>
        </p:spPr>
      </p:pic>
    </p:spTree>
    <p:extLst>
      <p:ext uri="{BB962C8B-B14F-4D97-AF65-F5344CB8AC3E}">
        <p14:creationId xmlns:p14="http://schemas.microsoft.com/office/powerpoint/2010/main" val="313497675"/>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554" y="2286000"/>
            <a:ext cx="8077200" cy="2862322"/>
          </a:xfrm>
          <a:prstGeom prst="rect">
            <a:avLst/>
          </a:prstGeom>
          <a:noFill/>
        </p:spPr>
        <p:txBody>
          <a:bodyPr wrap="square" rtlCol="0">
            <a:spAutoFit/>
          </a:bodyPr>
          <a:lstStyle/>
          <a:p>
            <a:pPr algn="ctr">
              <a:buClr>
                <a:srgbClr val="FFC000"/>
              </a:buClr>
            </a:pPr>
            <a:r>
              <a:rPr lang="en-US" sz="3600" dirty="0" smtClean="0">
                <a:solidFill>
                  <a:srgbClr val="FFC000"/>
                </a:solidFill>
                <a:effectLst>
                  <a:outerShdw blurRad="38100" dist="38100" dir="2700000" algn="tl">
                    <a:srgbClr val="000000">
                      <a:alpha val="43137"/>
                    </a:srgbClr>
                  </a:outerShdw>
                </a:effectLst>
              </a:rPr>
              <a:t>The Immaculate Heart</a:t>
            </a:r>
          </a:p>
          <a:p>
            <a:pPr>
              <a:buClr>
                <a:srgbClr val="FFC000"/>
              </a:buClr>
            </a:pPr>
            <a:endParaRPr lang="en-US" sz="3600" dirty="0">
              <a:solidFill>
                <a:srgbClr val="FFC000"/>
              </a:solidFill>
              <a:effectLst>
                <a:outerShdw blurRad="38100" dist="38100" dir="2700000" algn="tl">
                  <a:srgbClr val="000000">
                    <a:alpha val="43137"/>
                  </a:srgbClr>
                </a:outerShdw>
              </a:effectLst>
            </a:endParaRPr>
          </a:p>
          <a:p>
            <a:pPr>
              <a:buClr>
                <a:srgbClr val="FFC000"/>
              </a:buClr>
            </a:pPr>
            <a:r>
              <a:rPr lang="en-US" sz="3600" dirty="0" smtClean="0">
                <a:effectLst>
                  <a:outerShdw blurRad="38100" dist="38100" dir="2700000" algn="tl">
                    <a:srgbClr val="000000">
                      <a:alpha val="43137"/>
                    </a:srgbClr>
                  </a:outerShdw>
                </a:effectLst>
              </a:rPr>
              <a:t>The Immaculate Heart of Mary leads us to the Sacred Heart of Jesus.</a:t>
            </a:r>
          </a:p>
          <a:p>
            <a:pPr>
              <a:buClr>
                <a:srgbClr val="FFC000"/>
              </a:buClr>
            </a:pPr>
            <a:endParaRPr lang="en-US" sz="3600" dirty="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70763" y="4366103"/>
            <a:ext cx="1544637" cy="2286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0" y="228600"/>
            <a:ext cx="9144000" cy="1353895"/>
          </a:xfrm>
          <a:prstGeom prst="rect">
            <a:avLst/>
          </a:prstGeom>
        </p:spPr>
      </p:pic>
    </p:spTree>
    <p:extLst>
      <p:ext uri="{BB962C8B-B14F-4D97-AF65-F5344CB8AC3E}">
        <p14:creationId xmlns:p14="http://schemas.microsoft.com/office/powerpoint/2010/main" val="662529119"/>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4378036"/>
            <a:ext cx="1466980" cy="2264383"/>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28600" y="2286000"/>
            <a:ext cx="8077200" cy="4524316"/>
          </a:xfrm>
          <a:prstGeom prst="rect">
            <a:avLst/>
          </a:prstGeom>
          <a:noFill/>
        </p:spPr>
        <p:txBody>
          <a:bodyPr wrap="square" rtlCol="0">
            <a:spAutoFit/>
          </a:bodyPr>
          <a:lstStyle/>
          <a:p>
            <a:pPr algn="ctr">
              <a:buClr>
                <a:srgbClr val="FFC000"/>
              </a:buClr>
            </a:pPr>
            <a:r>
              <a:rPr lang="en-US" sz="3600" dirty="0" smtClean="0">
                <a:solidFill>
                  <a:srgbClr val="FFC000"/>
                </a:solidFill>
                <a:effectLst>
                  <a:outerShdw blurRad="38100" dist="38100" dir="2700000" algn="tl">
                    <a:srgbClr val="000000">
                      <a:alpha val="43137"/>
                    </a:srgbClr>
                  </a:outerShdw>
                </a:effectLst>
              </a:rPr>
              <a:t>  Part 2: The Sacred Heart</a:t>
            </a:r>
          </a:p>
          <a:p>
            <a:pPr>
              <a:buClr>
                <a:srgbClr val="FFC000"/>
              </a:buClr>
            </a:pPr>
            <a:endParaRPr lang="en-US" sz="3600" dirty="0">
              <a:solidFill>
                <a:srgbClr val="FFC000"/>
              </a:solidFill>
              <a:effectLst>
                <a:outerShdw blurRad="38100" dist="38100" dir="2700000" algn="tl">
                  <a:srgbClr val="000000">
                    <a:alpha val="43137"/>
                  </a:srgbClr>
                </a:outerShdw>
              </a:effectLst>
            </a:endParaRPr>
          </a:p>
          <a:p>
            <a:pPr marL="571500" indent="-571500">
              <a:buClr>
                <a:srgbClr val="FFC000"/>
              </a:buClr>
              <a:buFont typeface="Arial" pitchFamily="34" charset="0"/>
              <a:buChar char="•"/>
            </a:pPr>
            <a:r>
              <a:rPr lang="en-US" sz="3600" dirty="0" smtClean="0">
                <a:effectLst>
                  <a:outerShdw blurRad="38100" dist="38100" dir="2700000" algn="tl">
                    <a:srgbClr val="000000">
                      <a:alpha val="43137"/>
                    </a:srgbClr>
                  </a:outerShdw>
                </a:effectLst>
              </a:rPr>
              <a:t>10-week program, </a:t>
            </a:r>
            <a:r>
              <a:rPr lang="en-US" sz="3600" i="1" dirty="0" smtClean="0">
                <a:effectLst>
                  <a:outerShdw blurRad="38100" dist="38100" dir="2700000" algn="tl">
                    <a:srgbClr val="000000">
                      <a:alpha val="43137"/>
                    </a:srgbClr>
                  </a:outerShdw>
                </a:effectLst>
              </a:rPr>
              <a:t>Consoling the</a:t>
            </a:r>
          </a:p>
          <a:p>
            <a:pPr>
              <a:buClr>
                <a:srgbClr val="FFC000"/>
              </a:buClr>
            </a:pPr>
            <a:r>
              <a:rPr lang="en-US" sz="3600" i="1" dirty="0" smtClean="0">
                <a:effectLst>
                  <a:outerShdw blurRad="38100" dist="38100" dir="2700000" algn="tl">
                    <a:srgbClr val="000000">
                      <a:alpha val="43137"/>
                    </a:srgbClr>
                  </a:outerShdw>
                </a:effectLst>
              </a:rPr>
              <a:t>     Heart of Jesus Retreat</a:t>
            </a:r>
          </a:p>
          <a:p>
            <a:pPr marL="571500" indent="-571500">
              <a:buClr>
                <a:srgbClr val="FFC000"/>
              </a:buClr>
              <a:buFont typeface="Arial" pitchFamily="34" charset="0"/>
              <a:buChar char="•"/>
            </a:pPr>
            <a:r>
              <a:rPr lang="en-US" sz="3600" dirty="0">
                <a:effectLst>
                  <a:outerShdw blurRad="38100" dist="38100" dir="2700000" algn="tl">
                    <a:srgbClr val="000000">
                      <a:alpha val="43137"/>
                    </a:srgbClr>
                  </a:outerShdw>
                </a:effectLst>
              </a:rPr>
              <a:t>Includes: </a:t>
            </a:r>
            <a:r>
              <a:rPr lang="en-US" sz="3600" i="1" dirty="0">
                <a:effectLst>
                  <a:outerShdw blurRad="38100" dist="38100" dir="2700000" algn="tl">
                    <a:srgbClr val="000000">
                      <a:alpha val="43137"/>
                    </a:srgbClr>
                  </a:outerShdw>
                </a:effectLst>
              </a:rPr>
              <a:t>Consoling the</a:t>
            </a:r>
          </a:p>
          <a:p>
            <a:pPr>
              <a:buClr>
                <a:srgbClr val="FFC000"/>
              </a:buClr>
            </a:pPr>
            <a:r>
              <a:rPr lang="en-US" sz="3600" i="1" dirty="0">
                <a:effectLst>
                  <a:outerShdw blurRad="38100" dist="38100" dir="2700000" algn="tl">
                    <a:srgbClr val="000000">
                      <a:alpha val="43137"/>
                    </a:srgbClr>
                  </a:outerShdw>
                </a:effectLst>
              </a:rPr>
              <a:t>     Heart of Jesus</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book, DVD </a:t>
            </a:r>
            <a:r>
              <a:rPr lang="en-US" sz="3600" dirty="0" smtClean="0">
                <a:effectLst>
                  <a:outerShdw blurRad="38100" dist="38100" dir="2700000" algn="tl">
                    <a:srgbClr val="000000">
                      <a:alpha val="43137"/>
                    </a:srgbClr>
                  </a:outerShdw>
                </a:effectLst>
              </a:rPr>
              <a:t>talks, </a:t>
            </a:r>
            <a:endParaRPr lang="en-US" sz="3600" dirty="0">
              <a:effectLst>
                <a:outerShdw blurRad="38100" dist="38100" dir="2700000" algn="tl">
                  <a:srgbClr val="000000">
                    <a:alpha val="43137"/>
                  </a:srgbClr>
                </a:outerShdw>
              </a:effectLst>
            </a:endParaRPr>
          </a:p>
          <a:p>
            <a:pPr>
              <a:buClr>
                <a:srgbClr val="FFC000"/>
              </a:buClr>
            </a:pP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Retreat Companion</a:t>
            </a:r>
          </a:p>
          <a:p>
            <a:pPr>
              <a:buClr>
                <a:srgbClr val="FFC000"/>
              </a:buClr>
            </a:pPr>
            <a:endParaRPr lang="en-US" sz="3600" i="1" dirty="0" smtClean="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0" y="228600"/>
            <a:ext cx="9144000" cy="1353895"/>
          </a:xfrm>
          <a:prstGeom prst="rect">
            <a:avLst/>
          </a:prstGeom>
        </p:spPr>
      </p:pic>
    </p:spTree>
    <p:extLst>
      <p:ext uri="{BB962C8B-B14F-4D97-AF65-F5344CB8AC3E}">
        <p14:creationId xmlns:p14="http://schemas.microsoft.com/office/powerpoint/2010/main" val="2912868234"/>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554" y="2286000"/>
            <a:ext cx="8077200" cy="3970318"/>
          </a:xfrm>
          <a:prstGeom prst="rect">
            <a:avLst/>
          </a:prstGeom>
          <a:noFill/>
        </p:spPr>
        <p:txBody>
          <a:bodyPr wrap="square" rtlCol="0">
            <a:spAutoFit/>
          </a:bodyPr>
          <a:lstStyle/>
          <a:p>
            <a:pPr algn="ctr">
              <a:buClr>
                <a:srgbClr val="FFC000"/>
              </a:buClr>
            </a:pPr>
            <a:r>
              <a:rPr lang="en-US" sz="3600" dirty="0" smtClean="0">
                <a:solidFill>
                  <a:srgbClr val="FFC000"/>
                </a:solidFill>
                <a:effectLst>
                  <a:outerShdw blurRad="38100" dist="38100" dir="2700000" algn="tl">
                    <a:srgbClr val="000000">
                      <a:alpha val="43137"/>
                    </a:srgbClr>
                  </a:outerShdw>
                </a:effectLst>
              </a:rPr>
              <a:t>The Sacred Heart</a:t>
            </a:r>
          </a:p>
          <a:p>
            <a:pPr>
              <a:buClr>
                <a:srgbClr val="FFC000"/>
              </a:buClr>
            </a:pPr>
            <a:endParaRPr lang="en-US" sz="3600" dirty="0">
              <a:solidFill>
                <a:srgbClr val="FFC000"/>
              </a:solidFill>
              <a:effectLst>
                <a:outerShdw blurRad="38100" dist="38100" dir="2700000" algn="tl">
                  <a:srgbClr val="000000">
                    <a:alpha val="43137"/>
                  </a:srgbClr>
                </a:outerShdw>
              </a:effectLst>
            </a:endParaRPr>
          </a:p>
          <a:p>
            <a:pPr marL="571500" indent="-571500">
              <a:buClr>
                <a:srgbClr val="FFC000"/>
              </a:buClr>
              <a:buFont typeface="Arial" pitchFamily="34" charset="0"/>
              <a:buChar char="•"/>
            </a:pPr>
            <a:r>
              <a:rPr lang="en-US" sz="3600" dirty="0" smtClean="0">
                <a:effectLst>
                  <a:outerShdw blurRad="38100" dist="38100" dir="2700000" algn="tl">
                    <a:srgbClr val="000000">
                      <a:alpha val="43137"/>
                    </a:srgbClr>
                  </a:outerShdw>
                </a:effectLst>
              </a:rPr>
              <a:t>Consoling the Heart of Jesus</a:t>
            </a:r>
          </a:p>
          <a:p>
            <a:pPr marL="571500" indent="-571500">
              <a:buClr>
                <a:srgbClr val="FFC000"/>
              </a:buClr>
              <a:buFont typeface="Arial" pitchFamily="34" charset="0"/>
              <a:buChar char="•"/>
            </a:pPr>
            <a:endParaRPr lang="en-US" sz="3600" dirty="0">
              <a:effectLst>
                <a:outerShdw blurRad="38100" dist="38100" dir="2700000" algn="tl">
                  <a:srgbClr val="000000">
                    <a:alpha val="43137"/>
                  </a:srgbClr>
                </a:outerShdw>
              </a:effectLst>
            </a:endParaRPr>
          </a:p>
          <a:p>
            <a:pPr marL="571500" indent="-571500">
              <a:buClr>
                <a:srgbClr val="FFC000"/>
              </a:buClr>
              <a:buFont typeface="Arial" pitchFamily="34" charset="0"/>
              <a:buChar char="•"/>
            </a:pPr>
            <a:r>
              <a:rPr lang="en-US" sz="3600" dirty="0" smtClean="0">
                <a:effectLst>
                  <a:outerShdw blurRad="38100" dist="38100" dir="2700000" algn="tl">
                    <a:srgbClr val="000000">
                      <a:alpha val="43137"/>
                    </a:srgbClr>
                  </a:outerShdw>
                </a:effectLst>
              </a:rPr>
              <a:t>Way to console His heart by accepting His love and trusting in Him completely.</a:t>
            </a: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2460017"/>
            <a:ext cx="1466980" cy="226438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0" y="228600"/>
            <a:ext cx="9144000" cy="1353895"/>
          </a:xfrm>
          <a:prstGeom prst="rect">
            <a:avLst/>
          </a:prstGeom>
        </p:spPr>
      </p:pic>
    </p:spTree>
    <p:extLst>
      <p:ext uri="{BB962C8B-B14F-4D97-AF65-F5344CB8AC3E}">
        <p14:creationId xmlns:p14="http://schemas.microsoft.com/office/powerpoint/2010/main" val="1124777324"/>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554" y="3505200"/>
            <a:ext cx="8077200" cy="1569660"/>
          </a:xfrm>
          <a:prstGeom prst="rect">
            <a:avLst/>
          </a:prstGeom>
          <a:noFill/>
        </p:spPr>
        <p:txBody>
          <a:bodyPr wrap="square" rtlCol="0">
            <a:spAutoFit/>
          </a:bodyPr>
          <a:lstStyle/>
          <a:p>
            <a:pPr algn="ctr">
              <a:buClr>
                <a:srgbClr val="FFC000"/>
              </a:buClr>
            </a:pPr>
            <a:r>
              <a:rPr lang="en-US" sz="4800" dirty="0" smtClean="0">
                <a:effectLst>
                  <a:outerShdw blurRad="38100" dist="38100" dir="2700000" algn="tl">
                    <a:srgbClr val="000000">
                      <a:alpha val="43137"/>
                    </a:srgbClr>
                  </a:outerShdw>
                </a:effectLst>
              </a:rPr>
              <a:t>For more information visit:</a:t>
            </a:r>
          </a:p>
          <a:p>
            <a:pPr algn="ctr">
              <a:buClr>
                <a:srgbClr val="FFC000"/>
              </a:buClr>
            </a:pPr>
            <a:r>
              <a:rPr lang="en-US" sz="4800" dirty="0" smtClean="0">
                <a:solidFill>
                  <a:srgbClr val="FFC000"/>
                </a:solidFill>
                <a:effectLst>
                  <a:outerShdw blurRad="38100" dist="38100" dir="2700000" algn="tl">
                    <a:srgbClr val="000000">
                      <a:alpha val="43137"/>
                    </a:srgbClr>
                  </a:outerShdw>
                </a:effectLst>
              </a:rPr>
              <a:t>www.AllHeartsAfire.org</a:t>
            </a: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3539409854"/>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2849" y="4572000"/>
            <a:ext cx="1637539" cy="2159531"/>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649" y="4561774"/>
            <a:ext cx="1359426" cy="1612305"/>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4835" y="4698469"/>
            <a:ext cx="1173014" cy="193093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0" y="2667000"/>
            <a:ext cx="9144000" cy="1752600"/>
          </a:xfrm>
        </p:spPr>
        <p:txBody>
          <a:bodyPr>
            <a:noAutofit/>
          </a:bodyPr>
          <a:lstStyle/>
          <a:p>
            <a:r>
              <a:rPr lang="en-US" sz="5400" dirty="0" smtClean="0">
                <a:solidFill>
                  <a:srgbClr val="FFC000"/>
                </a:solidFill>
              </a:rPr>
              <a:t>WHAT IS A MARIAN CONSECRATION?</a:t>
            </a:r>
            <a:endParaRPr lang="en-US" sz="5400" dirty="0">
              <a:solidFill>
                <a:srgbClr val="FFC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400" y="-3416"/>
            <a:ext cx="1528265" cy="2132463"/>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20" y="4724400"/>
            <a:ext cx="1272329" cy="2011072"/>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17861" y="0"/>
            <a:ext cx="1921139" cy="2580299"/>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8848" y="245761"/>
            <a:ext cx="1542752" cy="2054947"/>
          </a:xfrm>
          <a:prstGeom prst="rect">
            <a:avLst/>
          </a:prstGeom>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0" y="4561774"/>
            <a:ext cx="1264049" cy="1915226"/>
          </a:xfrm>
          <a:prstGeom prst="rect">
            <a:avLst/>
          </a:prstGeom>
          <a:effectLst>
            <a:outerShdw blurRad="50800" dist="38100" dir="8100000" algn="tr" rotWithShape="0">
              <a:prstClr val="black">
                <a:alpha val="40000"/>
              </a:prstClr>
            </a:outerShdw>
          </a:effectLst>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75755" y="397893"/>
            <a:ext cx="1477045" cy="2194004"/>
          </a:xfrm>
          <a:prstGeom prst="rect">
            <a:avLst/>
          </a:prstGeom>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2803" y="245761"/>
            <a:ext cx="1552597" cy="203541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08484580"/>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MARIAN CONSECRATION</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pPr>
              <a:buClr>
                <a:srgbClr val="FFC000"/>
              </a:buClr>
              <a:buFont typeface="Arial" pitchFamily="34" charset="0"/>
              <a:buChar char="•"/>
            </a:pPr>
            <a:r>
              <a:rPr lang="en-US" dirty="0" smtClean="0">
                <a:effectLst>
                  <a:outerShdw blurRad="38100" dist="38100" dir="2700000" algn="tl">
                    <a:srgbClr val="000000">
                      <a:alpha val="43137"/>
                    </a:srgbClr>
                  </a:outerShdw>
                </a:effectLst>
              </a:rPr>
              <a:t>Means giving Mary permission to complete her motherly role in our spiritual lives of helping us to great holiness in her Son, Jesus.</a:t>
            </a:r>
          </a:p>
          <a:p>
            <a:pPr>
              <a:buClr>
                <a:srgbClr val="FFC000"/>
              </a:buClr>
              <a:buFont typeface="Arial" pitchFamily="34" charset="0"/>
              <a:buChar char="•"/>
            </a:pPr>
            <a:endParaRPr lang="en-US" dirty="0" smtClean="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It means saying to Mary: </a:t>
            </a:r>
            <a:r>
              <a:rPr lang="en-US" dirty="0" smtClean="0">
                <a:solidFill>
                  <a:srgbClr val="FFC000"/>
                </a:solidFill>
                <a:effectLst>
                  <a:outerShdw blurRad="38100" dist="38100" dir="2700000" algn="tl">
                    <a:srgbClr val="000000">
                      <a:alpha val="43137"/>
                    </a:srgbClr>
                  </a:outerShdw>
                </a:effectLst>
              </a:rPr>
              <a:t>“Mary, I want to be a saint. I know that you also want me to be a saint and that it’s your God-given mission to form me into one. So, Mary, at this moment, on this day, I freely choose to give you my full permission to do your work in me, with your Spouse, the Holy Spirit.”</a:t>
            </a:r>
          </a:p>
        </p:txBody>
      </p:sp>
    </p:spTree>
    <p:extLst>
      <p:ext uri="{BB962C8B-B14F-4D97-AF65-F5344CB8AC3E}">
        <p14:creationId xmlns:p14="http://schemas.microsoft.com/office/powerpoint/2010/main" val="2830076534"/>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MARIAN CONSECRATION</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pPr>
              <a:buClr>
                <a:srgbClr val="FFC000"/>
              </a:buClr>
              <a:buFont typeface="Arial" pitchFamily="34" charset="0"/>
              <a:buChar char="•"/>
            </a:pPr>
            <a:r>
              <a:rPr lang="en-US" dirty="0" smtClean="0">
                <a:effectLst>
                  <a:outerShdw blurRad="38100" dist="38100" dir="2700000" algn="tl">
                    <a:srgbClr val="000000">
                      <a:alpha val="43137"/>
                    </a:srgbClr>
                  </a:outerShdw>
                </a:effectLst>
              </a:rPr>
              <a:t>Mary is such a gentle mother.</a:t>
            </a:r>
          </a:p>
          <a:p>
            <a:pPr>
              <a:buClr>
                <a:srgbClr val="FFC000"/>
              </a:buClr>
              <a:buFont typeface="Arial" pitchFamily="34" charset="0"/>
              <a:buChar char="•"/>
            </a:pPr>
            <a:endParaRPr lang="en-US" dirty="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She makes the lessons of the Cross into something sweet.</a:t>
            </a:r>
          </a:p>
          <a:p>
            <a:pPr>
              <a:buClr>
                <a:srgbClr val="FFC000"/>
              </a:buClr>
              <a:buFont typeface="Arial" pitchFamily="34" charset="0"/>
              <a:buChar char="•"/>
            </a:pPr>
            <a:endParaRPr lang="en-US" dirty="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She pours her motherly love and solace into our every wound.</a:t>
            </a:r>
          </a:p>
          <a:p>
            <a:pPr>
              <a:buClr>
                <a:srgbClr val="FFC000"/>
              </a:buClr>
              <a:buFont typeface="Arial" pitchFamily="34" charset="0"/>
              <a:buChar char="•"/>
            </a:pPr>
            <a:endParaRPr lang="en-US" dirty="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Going to her is the </a:t>
            </a:r>
            <a:r>
              <a:rPr lang="en-US" dirty="0" smtClean="0">
                <a:solidFill>
                  <a:srgbClr val="FFC000"/>
                </a:solidFill>
                <a:effectLst>
                  <a:outerShdw blurRad="38100" dist="38100" dir="2700000" algn="tl">
                    <a:srgbClr val="000000">
                      <a:alpha val="43137"/>
                    </a:srgbClr>
                  </a:outerShdw>
                </a:effectLst>
              </a:rPr>
              <a:t>“surest, easiest, shortest and the most perfect means” </a:t>
            </a:r>
            <a:r>
              <a:rPr lang="en-US" dirty="0" smtClean="0">
                <a:effectLst>
                  <a:outerShdw blurRad="38100" dist="38100" dir="2700000" algn="tl">
                    <a:srgbClr val="000000">
                      <a:alpha val="43137"/>
                    </a:srgbClr>
                  </a:outerShdw>
                </a:effectLst>
              </a:rPr>
              <a:t>to becoming saint.</a:t>
            </a:r>
          </a:p>
        </p:txBody>
      </p:sp>
    </p:spTree>
    <p:extLst>
      <p:ext uri="{BB962C8B-B14F-4D97-AF65-F5344CB8AC3E}">
        <p14:creationId xmlns:p14="http://schemas.microsoft.com/office/powerpoint/2010/main" val="1145434369"/>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1752601"/>
            <a:ext cx="4343400" cy="480059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lang="en-US" sz="4800" dirty="0" smtClean="0">
                <a:solidFill>
                  <a:srgbClr val="FFC000"/>
                </a:solidFill>
              </a:rPr>
              <a:t>CONSECRATED TO JESUS THROUGH MARY!</a:t>
            </a:r>
            <a:endParaRPr lang="en-US" sz="4800" dirty="0">
              <a:solidFill>
                <a:srgbClr val="FFC000"/>
              </a:solidFill>
            </a:endParaRPr>
          </a:p>
        </p:txBody>
      </p:sp>
    </p:spTree>
    <p:extLst>
      <p:ext uri="{BB962C8B-B14F-4D97-AF65-F5344CB8AC3E}">
        <p14:creationId xmlns:p14="http://schemas.microsoft.com/office/powerpoint/2010/main" val="1050593587"/>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00800" cy="3124200"/>
          </a:xfrm>
        </p:spPr>
        <p:txBody>
          <a:bodyPr>
            <a:normAutofit fontScale="55000" lnSpcReduction="20000"/>
          </a:bodyPr>
          <a:lstStyle/>
          <a:p>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St. John 23 Parish</a:t>
            </a:r>
          </a:p>
          <a:p>
            <a:r>
              <a:rPr lang="en-US" sz="3200" dirty="0" smtClean="0">
                <a:effectLst>
                  <a:outerShdw blurRad="38100" dist="38100" dir="2700000" algn="tl">
                    <a:srgbClr val="000000">
                      <a:alpha val="43137"/>
                    </a:srgbClr>
                  </a:outerShdw>
                </a:effectLst>
              </a:rPr>
              <a:t>Hemlock, Merrill and Ryan</a:t>
            </a:r>
          </a:p>
          <a:p>
            <a:r>
              <a:rPr lang="en-US" sz="3200" dirty="0" smtClean="0">
                <a:effectLst>
                  <a:outerShdw blurRad="38100" dist="38100" dir="2700000" algn="tl">
                    <a:srgbClr val="000000">
                      <a:alpha val="43137"/>
                    </a:srgbClr>
                  </a:outerShdw>
                </a:effectLst>
              </a:rPr>
              <a:t>Part 1- 33 Days to Morning Glory</a:t>
            </a:r>
          </a:p>
          <a:p>
            <a:r>
              <a:rPr lang="en-US" sz="3200" dirty="0" smtClean="0">
                <a:effectLst>
                  <a:outerShdw blurRad="38100" dist="38100" dir="2700000" algn="tl">
                    <a:srgbClr val="000000">
                      <a:alpha val="43137"/>
                    </a:srgbClr>
                  </a:outerShdw>
                </a:effectLst>
              </a:rPr>
              <a:t>Date: April 23, 2017</a:t>
            </a:r>
          </a:p>
          <a:p>
            <a:r>
              <a:rPr lang="en-US" sz="3200" dirty="0" smtClean="0">
                <a:effectLst>
                  <a:outerShdw blurRad="38100" dist="38100" dir="2700000" algn="tl">
                    <a:srgbClr val="000000">
                      <a:alpha val="43137"/>
                    </a:srgbClr>
                  </a:outerShdw>
                </a:effectLst>
              </a:rPr>
              <a:t>Time: 5 pm</a:t>
            </a:r>
          </a:p>
          <a:p>
            <a:r>
              <a:rPr lang="en-US" sz="3200" dirty="0" smtClean="0">
                <a:effectLst>
                  <a:outerShdw blurRad="38100" dist="38100" dir="2700000" algn="tl">
                    <a:srgbClr val="000000">
                      <a:alpha val="43137"/>
                    </a:srgbClr>
                  </a:outerShdw>
                </a:effectLst>
              </a:rPr>
              <a:t>Part 2 – Consoling the Heart of Jesus</a:t>
            </a:r>
          </a:p>
          <a:p>
            <a:r>
              <a:rPr lang="en-US" sz="3200" dirty="0" smtClean="0">
                <a:effectLst>
                  <a:outerShdw blurRad="38100" dist="38100" dir="2700000" algn="tl">
                    <a:srgbClr val="000000">
                      <a:alpha val="43137"/>
                    </a:srgbClr>
                  </a:outerShdw>
                </a:effectLst>
              </a:rPr>
              <a:t>Date:  April 23, 2017</a:t>
            </a:r>
          </a:p>
          <a:p>
            <a:r>
              <a:rPr lang="en-US" sz="3200" dirty="0" smtClean="0">
                <a:effectLst>
                  <a:outerShdw blurRad="38100" dist="38100" dir="2700000" algn="tl">
                    <a:srgbClr val="000000">
                      <a:alpha val="43137"/>
                    </a:srgbClr>
                  </a:outerShdw>
                </a:effectLst>
              </a:rPr>
              <a:t>Time: 7 pm</a:t>
            </a:r>
          </a:p>
          <a:p>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Location: Parish Center (Hemlock site)</a:t>
            </a:r>
          </a:p>
          <a:p>
            <a:endParaRPr lang="en-US" sz="3200" dirty="0" smtClean="0">
              <a:effectLst>
                <a:outerShdw blurRad="38100" dist="38100" dir="2700000" algn="tl">
                  <a:srgbClr val="000000">
                    <a:alpha val="43137"/>
                  </a:srgbClr>
                </a:outerShdw>
              </a:effectLst>
            </a:endParaRPr>
          </a:p>
          <a:p>
            <a:endParaRPr lang="en-US" sz="3200" dirty="0">
              <a:effectLst>
                <a:outerShdw blurRad="38100" dist="38100" dir="2700000" algn="tl">
                  <a:srgbClr val="000000">
                    <a:alpha val="43137"/>
                  </a:srgbClr>
                </a:outerShdw>
              </a:effectLst>
            </a:endParaRPr>
          </a:p>
        </p:txBody>
      </p:sp>
      <p:sp>
        <p:nvSpPr>
          <p:cNvPr id="5" name="Title 1"/>
          <p:cNvSpPr txBox="1">
            <a:spLocks/>
          </p:cNvSpPr>
          <p:nvPr/>
        </p:nvSpPr>
        <p:spPr>
          <a:xfrm>
            <a:off x="457200" y="990600"/>
            <a:ext cx="8229600" cy="1477961"/>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6000" dirty="0" smtClean="0">
                <a:solidFill>
                  <a:srgbClr val="FFC000"/>
                </a:solidFill>
              </a:rPr>
              <a:t>33 DAYS TO </a:t>
            </a:r>
          </a:p>
          <a:p>
            <a:r>
              <a:rPr lang="en-US" sz="6000" dirty="0" smtClean="0">
                <a:solidFill>
                  <a:srgbClr val="FFC000"/>
                </a:solidFill>
              </a:rPr>
              <a:t>MORNING GLORY</a:t>
            </a:r>
            <a:endParaRPr lang="en-US" sz="6000" dirty="0">
              <a:solidFill>
                <a:srgbClr val="FFC000"/>
              </a:solidFill>
            </a:endParaRPr>
          </a:p>
        </p:txBody>
      </p:sp>
    </p:spTree>
    <p:extLst>
      <p:ext uri="{BB962C8B-B14F-4D97-AF65-F5344CB8AC3E}">
        <p14:creationId xmlns:p14="http://schemas.microsoft.com/office/powerpoint/2010/main" val="1469592961"/>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C000"/>
                </a:solidFill>
              </a:rPr>
              <a:t>33 DAYS TO MORNING GLORY</a:t>
            </a:r>
            <a:endParaRPr lang="en-US" i="1" dirty="0">
              <a:solidFill>
                <a:srgbClr val="FFC000"/>
              </a:solidFill>
            </a:endParaRPr>
          </a:p>
        </p:txBody>
      </p:sp>
      <p:sp>
        <p:nvSpPr>
          <p:cNvPr id="3" name="Content Placeholder 2"/>
          <p:cNvSpPr>
            <a:spLocks noGrp="1"/>
          </p:cNvSpPr>
          <p:nvPr>
            <p:ph idx="1"/>
          </p:nvPr>
        </p:nvSpPr>
        <p:spPr>
          <a:xfrm>
            <a:off x="457200" y="1524000"/>
            <a:ext cx="8229600" cy="1524000"/>
          </a:xfrm>
        </p:spPr>
        <p:txBody>
          <a:bodyPr>
            <a:normAutofit/>
          </a:bodyPr>
          <a:lstStyle/>
          <a:p>
            <a:pPr>
              <a:buClr>
                <a:srgbClr val="FFC000"/>
              </a:buClr>
              <a:buFont typeface="Arial" pitchFamily="34" charset="0"/>
              <a:buChar char="•"/>
            </a:pPr>
            <a:r>
              <a:rPr lang="en-US" dirty="0" smtClean="0">
                <a:effectLst>
                  <a:outerShdw blurRad="38100" dist="38100" dir="2700000" algn="tl">
                    <a:srgbClr val="000000">
                      <a:alpha val="43137"/>
                    </a:srgbClr>
                  </a:outerShdw>
                </a:effectLst>
              </a:rPr>
              <a:t>33-day journey to consecration to Mary,  using the spiritual wisdom of four giants of Marian spirituality.</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3276600"/>
            <a:ext cx="2438400" cy="2713703"/>
          </a:xfrm>
          <a:prstGeom prst="rect">
            <a:avLst/>
          </a:prstGeom>
          <a:effectLst>
            <a:outerShdw blurRad="50800" dist="38100" dir="8100000" algn="tr"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17199" y="3292522"/>
            <a:ext cx="2007201" cy="2697781"/>
          </a:xfrm>
          <a:prstGeom prst="rect">
            <a:avLst/>
          </a:prstGeom>
          <a:ln>
            <a:solidFill>
              <a:schemeClr val="accent1"/>
            </a:solid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61364" y="3276600"/>
            <a:ext cx="2225236" cy="2713703"/>
          </a:xfrm>
          <a:prstGeom prst="rect">
            <a:avLst/>
          </a:prstGeom>
          <a:ln>
            <a:solidFill>
              <a:schemeClr val="accent1"/>
            </a:solidFill>
          </a:ln>
          <a:effectLst>
            <a:outerShdw blurRad="50800" dist="38100" dir="8100000" algn="tr" rotWithShape="0">
              <a:prstClr val="black">
                <a:alpha val="40000"/>
              </a:prst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39000" y="3276600"/>
            <a:ext cx="1804324" cy="2713703"/>
          </a:xfrm>
          <a:prstGeom prst="rect">
            <a:avLst/>
          </a:prstGeom>
          <a:ln>
            <a:solidFill>
              <a:schemeClr val="accent1"/>
            </a:solidFill>
          </a:ln>
          <a:effectLst>
            <a:outerShdw blurRad="50800" dist="38100" dir="8100000" algn="tr" rotWithShape="0">
              <a:prstClr val="black">
                <a:alpha val="40000"/>
              </a:prstClr>
            </a:outerShdw>
          </a:effectLst>
        </p:spPr>
      </p:pic>
      <p:sp>
        <p:nvSpPr>
          <p:cNvPr id="8" name="TextBox 7"/>
          <p:cNvSpPr txBox="1"/>
          <p:nvPr/>
        </p:nvSpPr>
        <p:spPr>
          <a:xfrm>
            <a:off x="152400" y="5998264"/>
            <a:ext cx="2438400" cy="369332"/>
          </a:xfrm>
          <a:prstGeom prst="rect">
            <a:avLst/>
          </a:prstGeom>
          <a:noFill/>
        </p:spPr>
        <p:txBody>
          <a:bodyPr wrap="square" rtlCol="0">
            <a:spAutoFit/>
          </a:bodyPr>
          <a:lstStyle/>
          <a:p>
            <a:pPr algn="ctr"/>
            <a:r>
              <a:rPr lang="en-US" dirty="0" smtClean="0"/>
              <a:t>St. Louis de </a:t>
            </a:r>
            <a:r>
              <a:rPr lang="en-US" dirty="0" err="1" smtClean="0"/>
              <a:t>Monfort</a:t>
            </a:r>
            <a:endParaRPr lang="en-US" dirty="0"/>
          </a:p>
        </p:txBody>
      </p:sp>
      <p:sp>
        <p:nvSpPr>
          <p:cNvPr id="9" name="TextBox 8"/>
          <p:cNvSpPr txBox="1"/>
          <p:nvPr/>
        </p:nvSpPr>
        <p:spPr>
          <a:xfrm>
            <a:off x="2717199" y="6004866"/>
            <a:ext cx="2007201" cy="646331"/>
          </a:xfrm>
          <a:prstGeom prst="rect">
            <a:avLst/>
          </a:prstGeom>
          <a:noFill/>
        </p:spPr>
        <p:txBody>
          <a:bodyPr wrap="square" rtlCol="0">
            <a:spAutoFit/>
          </a:bodyPr>
          <a:lstStyle/>
          <a:p>
            <a:pPr algn="ctr"/>
            <a:r>
              <a:rPr lang="en-US" dirty="0" smtClean="0"/>
              <a:t>St. Maximilian Kolbe</a:t>
            </a:r>
            <a:endParaRPr lang="en-US" dirty="0"/>
          </a:p>
        </p:txBody>
      </p:sp>
      <p:sp>
        <p:nvSpPr>
          <p:cNvPr id="10" name="TextBox 9"/>
          <p:cNvSpPr txBox="1"/>
          <p:nvPr/>
        </p:nvSpPr>
        <p:spPr>
          <a:xfrm>
            <a:off x="4861364" y="5993787"/>
            <a:ext cx="2225236" cy="646331"/>
          </a:xfrm>
          <a:prstGeom prst="rect">
            <a:avLst/>
          </a:prstGeom>
          <a:noFill/>
        </p:spPr>
        <p:txBody>
          <a:bodyPr wrap="square" rtlCol="0">
            <a:spAutoFit/>
          </a:bodyPr>
          <a:lstStyle/>
          <a:p>
            <a:pPr algn="ctr"/>
            <a:r>
              <a:rPr lang="en-US" dirty="0" smtClean="0"/>
              <a:t> St. Teresa of Calcutta</a:t>
            </a:r>
            <a:endParaRPr lang="en-US" dirty="0"/>
          </a:p>
        </p:txBody>
      </p:sp>
      <p:sp>
        <p:nvSpPr>
          <p:cNvPr id="11" name="TextBox 10"/>
          <p:cNvSpPr txBox="1"/>
          <p:nvPr/>
        </p:nvSpPr>
        <p:spPr>
          <a:xfrm>
            <a:off x="7187276" y="5997127"/>
            <a:ext cx="1804324" cy="369332"/>
          </a:xfrm>
          <a:prstGeom prst="rect">
            <a:avLst/>
          </a:prstGeom>
          <a:noFill/>
        </p:spPr>
        <p:txBody>
          <a:bodyPr wrap="square" rtlCol="0">
            <a:spAutoFit/>
          </a:bodyPr>
          <a:lstStyle/>
          <a:p>
            <a:pPr algn="ctr"/>
            <a:r>
              <a:rPr lang="en-US" dirty="0" smtClean="0"/>
              <a:t>St. John Paul II</a:t>
            </a:r>
            <a:endParaRPr lang="en-US" dirty="0"/>
          </a:p>
        </p:txBody>
      </p:sp>
    </p:spTree>
    <p:extLst>
      <p:ext uri="{BB962C8B-B14F-4D97-AF65-F5344CB8AC3E}">
        <p14:creationId xmlns:p14="http://schemas.microsoft.com/office/powerpoint/2010/main" val="112226722"/>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C000"/>
                </a:solidFill>
              </a:rPr>
              <a:t>33 DAYS TO MORNING GLORY</a:t>
            </a:r>
            <a:endParaRPr lang="en-US" i="1" dirty="0">
              <a:solidFill>
                <a:srgbClr val="FFC000"/>
              </a:solidFill>
            </a:endParaRPr>
          </a:p>
        </p:txBody>
      </p:sp>
      <p:sp>
        <p:nvSpPr>
          <p:cNvPr id="3" name="Content Placeholder 2"/>
          <p:cNvSpPr>
            <a:spLocks noGrp="1"/>
          </p:cNvSpPr>
          <p:nvPr>
            <p:ph idx="1"/>
          </p:nvPr>
        </p:nvSpPr>
        <p:spPr>
          <a:xfrm>
            <a:off x="457200" y="1676400"/>
            <a:ext cx="8229600" cy="4876800"/>
          </a:xfrm>
        </p:spPr>
        <p:txBody>
          <a:bodyPr>
            <a:normAutofit/>
          </a:bodyPr>
          <a:lstStyle/>
          <a:p>
            <a:pPr>
              <a:buClr>
                <a:srgbClr val="FFC000"/>
              </a:buClr>
              <a:buFont typeface="Arial" pitchFamily="34" charset="0"/>
              <a:buChar char="•"/>
            </a:pPr>
            <a:r>
              <a:rPr lang="en-US" dirty="0" smtClean="0">
                <a:effectLst>
                  <a:outerShdw blurRad="38100" dist="38100" dir="2700000" algn="tl">
                    <a:srgbClr val="000000">
                      <a:alpha val="43137"/>
                    </a:srgbClr>
                  </a:outerShdw>
                </a:effectLst>
              </a:rPr>
              <a:t>33-day preparation for Marian consecration.</a:t>
            </a:r>
          </a:p>
          <a:p>
            <a:pPr>
              <a:buClr>
                <a:srgbClr val="FFC000"/>
              </a:buClr>
              <a:buFont typeface="Arial" pitchFamily="34" charset="0"/>
              <a:buChar char="•"/>
            </a:pPr>
            <a:endParaRPr lang="en-US" dirty="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Each day we’ll follow the four great Marian giants who will teach us the secrets of drawing closer to the Heart of Jesus through the Heart of Mary.</a:t>
            </a:r>
          </a:p>
          <a:p>
            <a:pPr>
              <a:buClr>
                <a:srgbClr val="FFC000"/>
              </a:buClr>
              <a:buFont typeface="Arial" pitchFamily="34" charset="0"/>
              <a:buChar char="•"/>
            </a:pPr>
            <a:endParaRPr lang="en-US" dirty="0">
              <a:effectLst>
                <a:outerShdw blurRad="38100" dist="38100" dir="2700000" algn="tl">
                  <a:srgbClr val="000000">
                    <a:alpha val="43137"/>
                  </a:srgbClr>
                </a:outerShdw>
              </a:effectLst>
            </a:endParaRPr>
          </a:p>
          <a:p>
            <a:pPr>
              <a:buClr>
                <a:srgbClr val="FFC000"/>
              </a:buClr>
              <a:buFont typeface="Arial" pitchFamily="34" charset="0"/>
              <a:buChar char="•"/>
            </a:pPr>
            <a:r>
              <a:rPr lang="en-US" dirty="0" smtClean="0">
                <a:effectLst>
                  <a:outerShdw blurRad="38100" dist="38100" dir="2700000" algn="tl">
                    <a:srgbClr val="000000">
                      <a:alpha val="43137"/>
                    </a:srgbClr>
                  </a:outerShdw>
                </a:effectLst>
              </a:rPr>
              <a:t>Each week we’ll meet as a large group, break off into our small groups, and then watch a 30-minute video by Fr. Michael </a:t>
            </a:r>
            <a:r>
              <a:rPr lang="en-US" dirty="0" err="1" smtClean="0">
                <a:effectLst>
                  <a:outerShdw blurRad="38100" dist="38100" dir="2700000" algn="tl">
                    <a:srgbClr val="000000">
                      <a:alpha val="43137"/>
                    </a:srgbClr>
                  </a:outerShdw>
                </a:effectLst>
              </a:rPr>
              <a:t>Gaitley</a:t>
            </a:r>
            <a:r>
              <a:rPr lang="en-US" dirty="0" smtClean="0">
                <a:effectLst>
                  <a:outerShdw blurRad="38100" dist="38100" dir="2700000" algn="tl">
                    <a:srgbClr val="000000">
                      <a:alpha val="43137"/>
                    </a:srgbClr>
                  </a:outerShdw>
                </a:effectLst>
              </a:rPr>
              <a:t>, MIC.</a:t>
            </a:r>
          </a:p>
        </p:txBody>
      </p:sp>
    </p:spTree>
    <p:extLst>
      <p:ext uri="{BB962C8B-B14F-4D97-AF65-F5344CB8AC3E}">
        <p14:creationId xmlns:p14="http://schemas.microsoft.com/office/powerpoint/2010/main" val="2076314980"/>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C000"/>
                </a:solidFill>
              </a:rPr>
              <a:t>33 DAYS TO MORNING GLORY</a:t>
            </a:r>
            <a:endParaRPr lang="en-US" i="1" dirty="0">
              <a:solidFill>
                <a:srgbClr val="FFC000"/>
              </a:solidFill>
            </a:endParaRPr>
          </a:p>
        </p:txBody>
      </p:sp>
      <p:sp>
        <p:nvSpPr>
          <p:cNvPr id="3" name="Content Placeholder 2"/>
          <p:cNvSpPr>
            <a:spLocks noGrp="1"/>
          </p:cNvSpPr>
          <p:nvPr>
            <p:ph idx="1"/>
          </p:nvPr>
        </p:nvSpPr>
        <p:spPr>
          <a:xfrm>
            <a:off x="457200" y="1676400"/>
            <a:ext cx="8229600" cy="4876800"/>
          </a:xfrm>
        </p:spPr>
        <p:txBody>
          <a:bodyPr>
            <a:normAutofit/>
          </a:bodyPr>
          <a:lstStyle/>
          <a:p>
            <a:pPr>
              <a:buClr>
                <a:srgbClr val="FFC000"/>
              </a:buClr>
              <a:buFont typeface="Arial" pitchFamily="34" charset="0"/>
              <a:buChar char="•"/>
            </a:pPr>
            <a:r>
              <a:rPr lang="en-US" dirty="0" smtClean="0">
                <a:effectLst>
                  <a:outerShdw blurRad="38100" dist="38100" dir="2700000" algn="tl">
                    <a:srgbClr val="000000">
                      <a:alpha val="43137"/>
                    </a:srgbClr>
                  </a:outerShdw>
                </a:effectLst>
              </a:rPr>
              <a:t>Each meeting will be an hour and a half.</a:t>
            </a:r>
          </a:p>
          <a:p>
            <a:pPr lvl="1">
              <a:buClr>
                <a:srgbClr val="FFC000"/>
              </a:buClr>
              <a:buFont typeface="Arial" pitchFamily="34" charset="0"/>
              <a:buChar char="•"/>
            </a:pPr>
            <a:r>
              <a:rPr lang="en-US" dirty="0" smtClean="0">
                <a:effectLst>
                  <a:outerShdw blurRad="38100" dist="38100" dir="2700000" algn="tl">
                    <a:srgbClr val="000000">
                      <a:alpha val="43137"/>
                    </a:srgbClr>
                  </a:outerShdw>
                </a:effectLst>
              </a:rPr>
              <a:t>Large group discussion</a:t>
            </a:r>
          </a:p>
          <a:p>
            <a:pPr lvl="1">
              <a:buClr>
                <a:srgbClr val="FFC000"/>
              </a:buClr>
              <a:buFont typeface="Arial" pitchFamily="34" charset="0"/>
              <a:buChar char="•"/>
            </a:pPr>
            <a:r>
              <a:rPr lang="en-US" dirty="0" smtClean="0">
                <a:effectLst>
                  <a:outerShdw blurRad="38100" dist="38100" dir="2700000" algn="tl">
                    <a:srgbClr val="000000">
                      <a:alpha val="43137"/>
                    </a:srgbClr>
                  </a:outerShdw>
                </a:effectLst>
              </a:rPr>
              <a:t>Introduction video</a:t>
            </a:r>
          </a:p>
          <a:p>
            <a:pPr lvl="1">
              <a:buClr>
                <a:srgbClr val="FFC000"/>
              </a:buClr>
              <a:buFont typeface="Arial" pitchFamily="34" charset="0"/>
              <a:buChar char="•"/>
            </a:pPr>
            <a:r>
              <a:rPr lang="en-US" dirty="0" smtClean="0">
                <a:effectLst>
                  <a:outerShdw blurRad="38100" dist="38100" dir="2700000" algn="tl">
                    <a:srgbClr val="000000">
                      <a:alpha val="43137"/>
                    </a:srgbClr>
                  </a:outerShdw>
                </a:effectLst>
              </a:rPr>
              <a:t>Small group discussion</a:t>
            </a:r>
          </a:p>
          <a:p>
            <a:pPr lvl="1">
              <a:buClr>
                <a:srgbClr val="FFC000"/>
              </a:buClr>
              <a:buFont typeface="Arial" pitchFamily="34" charset="0"/>
              <a:buChar char="•"/>
            </a:pPr>
            <a:r>
              <a:rPr lang="en-US" dirty="0" smtClean="0">
                <a:effectLst>
                  <a:outerShdw blurRad="38100" dist="38100" dir="2700000" algn="tl">
                    <a:srgbClr val="000000">
                      <a:alpha val="43137"/>
                    </a:srgbClr>
                  </a:outerShdw>
                </a:effectLst>
              </a:rPr>
              <a:t>Main video</a:t>
            </a:r>
          </a:p>
          <a:p>
            <a:pPr marL="137160" indent="0">
              <a:buClr>
                <a:srgbClr val="FFC000"/>
              </a:buClr>
              <a:buNone/>
            </a:pPr>
            <a:endParaRPr lang="en-US" dirty="0" smtClean="0">
              <a:effectLst>
                <a:outerShdw blurRad="38100" dist="38100" dir="2700000" algn="tl">
                  <a:srgbClr val="000000">
                    <a:alpha val="43137"/>
                  </a:srgbClr>
                </a:outerShdw>
              </a:effectLst>
            </a:endParaRPr>
          </a:p>
          <a:p>
            <a:pPr marL="137160" indent="0">
              <a:buClr>
                <a:srgbClr val="FFC000"/>
              </a:buClr>
              <a:buNone/>
            </a:pPr>
            <a:endParaRPr lang="en-US" dirty="0">
              <a:effectLst>
                <a:outerShdw blurRad="38100" dist="38100" dir="2700000" algn="tl">
                  <a:srgbClr val="000000">
                    <a:alpha val="43137"/>
                  </a:srgbClr>
                </a:outerShdw>
              </a:effectLst>
            </a:endParaRPr>
          </a:p>
          <a:p>
            <a:pPr marL="137160" indent="0">
              <a:buClr>
                <a:srgbClr val="FFC000"/>
              </a:buClr>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677367"/>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250" y="0"/>
            <a:ext cx="4635500" cy="6858000"/>
          </a:xfrm>
          <a:prstGeom prst="rect">
            <a:avLst/>
          </a:prstGeom>
        </p:spPr>
      </p:pic>
    </p:spTree>
    <p:extLst>
      <p:ext uri="{BB962C8B-B14F-4D97-AF65-F5344CB8AC3E}">
        <p14:creationId xmlns:p14="http://schemas.microsoft.com/office/powerpoint/2010/main" val="3490593499"/>
      </p:ext>
    </p:extLst>
  </p:cSld>
  <p:clrMapOvr>
    <a:masterClrMapping/>
  </p:clrMapOvr>
  <p:transition advClick="0" advTm="9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rPr>
              <a:t>33 DAYS TO MORNING GLORY</a:t>
            </a:r>
            <a:endParaRPr lang="en-US" sz="4000" dirty="0">
              <a:solidFill>
                <a:srgbClr val="FFC000"/>
              </a:solidFill>
            </a:endParaRPr>
          </a:p>
        </p:txBody>
      </p:sp>
      <p:sp>
        <p:nvSpPr>
          <p:cNvPr id="7" name="TextBox 6"/>
          <p:cNvSpPr txBox="1"/>
          <p:nvPr/>
        </p:nvSpPr>
        <p:spPr>
          <a:xfrm>
            <a:off x="2590800" y="4876800"/>
            <a:ext cx="62484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Marians Fathers of the</a:t>
            </a:r>
          </a:p>
          <a:p>
            <a:r>
              <a:rPr lang="en-US" sz="2400" b="1" dirty="0" smtClean="0">
                <a:effectLst>
                  <a:outerShdw blurRad="38100" dist="38100" dir="2700000" algn="tl">
                    <a:srgbClr val="000000">
                      <a:alpha val="43137"/>
                    </a:srgbClr>
                  </a:outerShdw>
                </a:effectLst>
              </a:rPr>
              <a:t>Immaculate Conception of the B.V.M.</a:t>
            </a:r>
            <a:endParaRPr lang="en-US" sz="2400" b="1" dirty="0">
              <a:effectLst>
                <a:outerShdw blurRad="38100" dist="38100" dir="2700000" algn="tl">
                  <a:srgbClr val="000000">
                    <a:alpha val="43137"/>
                  </a:srgbClr>
                </a:outerShdw>
              </a:effectLst>
            </a:endParaRPr>
          </a:p>
        </p:txBody>
      </p:sp>
      <p:pic>
        <p:nvPicPr>
          <p:cNvPr id="6" name="Picture 5" descr="inside group photo-ed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828800"/>
            <a:ext cx="7772400" cy="297180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1295400" y="4495800"/>
            <a:ext cx="1295400" cy="1295400"/>
          </a:xfrm>
          <a:effectLst>
            <a:outerShdw blurRad="50800" dist="38100" dir="8100000" algn="tr"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912473410"/>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rPr>
              <a:t>33 DAYS TO MORNING GLORY</a:t>
            </a:r>
            <a:endParaRPr lang="en-US" sz="4000" dirty="0">
              <a:solidFill>
                <a:srgbClr val="FFC000"/>
              </a:solidFill>
            </a:endParaRPr>
          </a:p>
        </p:txBody>
      </p:sp>
      <p:sp>
        <p:nvSpPr>
          <p:cNvPr id="8" name="TextBox 7"/>
          <p:cNvSpPr txBox="1"/>
          <p:nvPr/>
        </p:nvSpPr>
        <p:spPr>
          <a:xfrm>
            <a:off x="1181100" y="4800600"/>
            <a:ext cx="6781800" cy="1200328"/>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Hearts Afire: Parish-Based Programs</a:t>
            </a:r>
          </a:p>
          <a:p>
            <a:pPr algn="ctr"/>
            <a:r>
              <a:rPr lang="en-US" sz="2400" b="1" dirty="0" smtClean="0">
                <a:effectLst>
                  <a:outerShdw blurRad="38100" dist="38100" dir="2700000" algn="tl">
                    <a:srgbClr val="000000">
                      <a:alpha val="43137"/>
                    </a:srgbClr>
                  </a:outerShdw>
                </a:effectLst>
              </a:rPr>
              <a:t>From the Marian Fathers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of the Immaculate Conception</a:t>
            </a:r>
            <a:endParaRPr lang="en-US" sz="2400" b="1" dirty="0">
              <a:effectLst>
                <a:outerShdw blurRad="38100" dist="38100" dir="2700000" algn="tl">
                  <a:srgbClr val="000000">
                    <a:alpha val="43137"/>
                  </a:srgbClr>
                </a:outerShdw>
              </a:effectLst>
            </a:endParaRPr>
          </a:p>
        </p:txBody>
      </p:sp>
      <p:pic>
        <p:nvPicPr>
          <p:cNvPr id="4" name="Picture 3" descr="image001-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6833868" cy="2908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601882"/>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76478"/>
            <a:ext cx="8153400" cy="2369880"/>
          </a:xfrm>
          <a:prstGeom prst="rect">
            <a:avLst/>
          </a:prstGeom>
          <a:noFill/>
        </p:spPr>
        <p:txBody>
          <a:bodyPr wrap="square" rtlCol="0">
            <a:spAutoFit/>
          </a:bodyPr>
          <a:lstStyle/>
          <a:p>
            <a:pPr algn="ctr"/>
            <a:r>
              <a:rPr lang="en-US" sz="4000" b="1" dirty="0" smtClean="0">
                <a:solidFill>
                  <a:srgbClr val="FFC000"/>
                </a:solidFill>
                <a:effectLst>
                  <a:outerShdw blurRad="38100" dist="38100" dir="2700000" algn="tl">
                    <a:srgbClr val="000000">
                      <a:alpha val="43137"/>
                    </a:srgbClr>
                  </a:outerShdw>
                </a:effectLst>
              </a:rPr>
              <a:t>What is</a:t>
            </a:r>
            <a:endParaRPr lang="en-US" sz="3600" b="1" dirty="0">
              <a:effectLst>
                <a:outerShdw blurRad="38100" dist="38100" dir="2700000" algn="tl">
                  <a:srgbClr val="000000">
                    <a:alpha val="43137"/>
                  </a:srgbClr>
                </a:outerShdw>
              </a:effectLst>
            </a:endParaRPr>
          </a:p>
          <a:p>
            <a:pPr algn="ctr"/>
            <a:r>
              <a:rPr lang="en-US" sz="3600" b="1" dirty="0" smtClean="0">
                <a:solidFill>
                  <a:srgbClr val="FFC000"/>
                </a:solidFill>
                <a:effectLst>
                  <a:outerShdw blurRad="38100" dist="38100" dir="2700000" algn="tl">
                    <a:srgbClr val="000000">
                      <a:alpha val="43137"/>
                    </a:srgbClr>
                  </a:outerShdw>
                </a:effectLst>
              </a:rPr>
              <a:t>Hearts</a:t>
            </a:r>
            <a:r>
              <a:rPr lang="en-US" sz="3600" dirty="0" smtClean="0">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Afire</a:t>
            </a:r>
            <a:r>
              <a:rPr lang="en-US" sz="3600" dirty="0" smtClean="0">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Parish-based Programs</a:t>
            </a:r>
          </a:p>
          <a:p>
            <a:pPr algn="ctr"/>
            <a:r>
              <a:rPr lang="en-US" sz="3600" b="1" dirty="0" smtClean="0">
                <a:solidFill>
                  <a:srgbClr val="FFC000"/>
                </a:solidFill>
                <a:effectLst>
                  <a:outerShdw blurRad="38100" dist="38100" dir="2700000" algn="tl">
                    <a:srgbClr val="000000">
                      <a:alpha val="43137"/>
                    </a:srgbClr>
                  </a:outerShdw>
                </a:effectLst>
              </a:rPr>
              <a:t>From the Marian Fathers of the Immaculate Conception?</a:t>
            </a: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4041381346"/>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133600"/>
            <a:ext cx="8153400" cy="4401205"/>
          </a:xfrm>
          <a:prstGeom prst="rect">
            <a:avLst/>
          </a:prstGeom>
          <a:noFill/>
        </p:spPr>
        <p:txBody>
          <a:bodyPr wrap="square" rtlCol="0">
            <a:spAutoFit/>
          </a:bodyPr>
          <a:lstStyle/>
          <a:p>
            <a:pPr marL="285750" indent="-285750">
              <a:buClr>
                <a:srgbClr val="FFC000"/>
              </a:buClr>
              <a:buFont typeface="Arial" pitchFamily="34" charset="0"/>
              <a:buChar char="•"/>
            </a:pPr>
            <a:r>
              <a:rPr lang="en-US" sz="2800" dirty="0" smtClean="0">
                <a:effectLst>
                  <a:outerShdw blurRad="38100" dist="38100" dir="2700000" algn="tl">
                    <a:srgbClr val="000000">
                      <a:alpha val="43137"/>
                    </a:srgbClr>
                  </a:outerShdw>
                </a:effectLst>
              </a:rPr>
              <a:t>Bold and fresh approach to small group, parish-based, faith renewal programs.</a:t>
            </a:r>
          </a:p>
          <a:p>
            <a:pPr marL="285750" indent="-285750">
              <a:buClr>
                <a:srgbClr val="FFC000"/>
              </a:buClr>
              <a:buFont typeface="Arial" pitchFamily="34" charset="0"/>
              <a:buChar char="•"/>
            </a:pPr>
            <a:endParaRPr lang="en-US" sz="2800" dirty="0">
              <a:effectLst>
                <a:outerShdw blurRad="38100" dist="38100" dir="2700000" algn="tl">
                  <a:srgbClr val="000000">
                    <a:alpha val="43137"/>
                  </a:srgbClr>
                </a:outerShdw>
              </a:effectLst>
            </a:endParaRPr>
          </a:p>
          <a:p>
            <a:pPr marL="285750" indent="-285750">
              <a:buClr>
                <a:srgbClr val="FFC000"/>
              </a:buClr>
              <a:buFont typeface="Arial" pitchFamily="34" charset="0"/>
              <a:buChar char="•"/>
            </a:pPr>
            <a:r>
              <a:rPr lang="en-US" sz="2800" dirty="0" smtClean="0">
                <a:effectLst>
                  <a:outerShdw blurRad="38100" dist="38100" dir="2700000" algn="tl">
                    <a:srgbClr val="000000">
                      <a:alpha val="43137"/>
                    </a:srgbClr>
                  </a:outerShdw>
                </a:effectLst>
              </a:rPr>
              <a:t>Designed to help us live the complete Catholic life of faith, charity, and the sacraments.</a:t>
            </a:r>
          </a:p>
          <a:p>
            <a:pPr marL="285750" indent="-285750">
              <a:buClr>
                <a:srgbClr val="FFC000"/>
              </a:buClr>
              <a:buFont typeface="Arial" pitchFamily="34" charset="0"/>
              <a:buChar char="•"/>
            </a:pPr>
            <a:endParaRPr lang="en-US" sz="2800" dirty="0">
              <a:effectLst>
                <a:outerShdw blurRad="38100" dist="38100" dir="2700000" algn="tl">
                  <a:srgbClr val="000000">
                    <a:alpha val="43137"/>
                  </a:srgbClr>
                </a:outerShdw>
              </a:effectLst>
            </a:endParaRPr>
          </a:p>
          <a:p>
            <a:pPr marL="285750" indent="-285750">
              <a:buClr>
                <a:srgbClr val="FFC000"/>
              </a:buClr>
              <a:buFont typeface="Arial" pitchFamily="34" charset="0"/>
              <a:buChar char="•"/>
            </a:pPr>
            <a:r>
              <a:rPr lang="en-US" sz="2800" dirty="0" smtClean="0">
                <a:effectLst>
                  <a:outerShdw blurRad="38100" dist="38100" dir="2700000" algn="tl">
                    <a:srgbClr val="000000">
                      <a:alpha val="43137"/>
                    </a:srgbClr>
                  </a:outerShdw>
                </a:effectLst>
              </a:rPr>
              <a:t>Designed to set our hearts on fire with love of God and neighbor and to inspire us to works of mercy in our families, parishes, and communities.</a:t>
            </a:r>
            <a:endParaRPr lang="en-US" sz="2800" dirty="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3299195530"/>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76478"/>
            <a:ext cx="8153400" cy="3293209"/>
          </a:xfrm>
          <a:prstGeom prst="rect">
            <a:avLst/>
          </a:prstGeom>
          <a:noFill/>
        </p:spPr>
        <p:txBody>
          <a:bodyPr wrap="square" rtlCol="0">
            <a:spAutoFit/>
          </a:bodyPr>
          <a:lstStyle/>
          <a:p>
            <a:pPr algn="ctr"/>
            <a:r>
              <a:rPr lang="en-US" sz="7200" dirty="0" smtClean="0">
                <a:solidFill>
                  <a:srgbClr val="FFC000"/>
                </a:solidFill>
                <a:effectLst>
                  <a:outerShdw blurRad="38100" dist="38100" dir="2700000" algn="tl">
                    <a:srgbClr val="000000">
                      <a:alpha val="43137"/>
                    </a:srgbClr>
                  </a:outerShdw>
                </a:effectLst>
              </a:rPr>
              <a:t>HAPP</a:t>
            </a:r>
          </a:p>
          <a:p>
            <a:pPr algn="ctr"/>
            <a:endParaRPr lang="en-US" sz="3600" dirty="0">
              <a:effectLst>
                <a:outerShdw blurRad="38100" dist="38100" dir="2700000" algn="tl">
                  <a:srgbClr val="000000">
                    <a:alpha val="43137"/>
                  </a:srgbClr>
                </a:outerShdw>
              </a:effectLst>
            </a:endParaRPr>
          </a:p>
          <a:p>
            <a:pPr algn="ctr"/>
            <a:r>
              <a:rPr lang="en-US" sz="3600" b="1" dirty="0" smtClean="0">
                <a:solidFill>
                  <a:srgbClr val="FFC000"/>
                </a:solidFill>
                <a:effectLst>
                  <a:outerShdw blurRad="38100" dist="38100" dir="2700000" algn="tl">
                    <a:srgbClr val="000000">
                      <a:alpha val="43137"/>
                    </a:srgbClr>
                  </a:outerShdw>
                </a:effectLst>
              </a:rPr>
              <a:t>H</a:t>
            </a:r>
            <a:r>
              <a:rPr lang="en-US" sz="3600" dirty="0" smtClean="0">
                <a:effectLst>
                  <a:outerShdw blurRad="38100" dist="38100" dir="2700000" algn="tl">
                    <a:srgbClr val="000000">
                      <a:alpha val="43137"/>
                    </a:srgbClr>
                  </a:outerShdw>
                </a:effectLst>
              </a:rPr>
              <a:t>earts </a:t>
            </a:r>
            <a:r>
              <a:rPr lang="en-US" sz="3600" b="1" dirty="0" smtClean="0">
                <a:solidFill>
                  <a:srgbClr val="FFC000"/>
                </a:solidFill>
                <a:effectLst>
                  <a:outerShdw blurRad="38100" dist="38100" dir="2700000" algn="tl">
                    <a:srgbClr val="000000">
                      <a:alpha val="43137"/>
                    </a:srgbClr>
                  </a:outerShdw>
                </a:effectLst>
              </a:rPr>
              <a:t>A</a:t>
            </a:r>
            <a:r>
              <a:rPr lang="en-US" sz="3600" dirty="0" smtClean="0">
                <a:effectLst>
                  <a:outerShdw blurRad="38100" dist="38100" dir="2700000" algn="tl">
                    <a:srgbClr val="000000">
                      <a:alpha val="43137"/>
                    </a:srgbClr>
                  </a:outerShdw>
                </a:effectLst>
              </a:rPr>
              <a:t>fire: </a:t>
            </a:r>
            <a:r>
              <a:rPr lang="en-US" sz="3600" b="1" dirty="0" smtClean="0">
                <a:solidFill>
                  <a:srgbClr val="FFC000"/>
                </a:solidFill>
                <a:effectLst>
                  <a:outerShdw blurRad="38100" dist="38100" dir="2700000" algn="tl">
                    <a:srgbClr val="000000">
                      <a:alpha val="43137"/>
                    </a:srgbClr>
                  </a:outerShdw>
                </a:effectLst>
              </a:rPr>
              <a:t>P</a:t>
            </a:r>
            <a:r>
              <a:rPr lang="en-US" sz="3600" dirty="0" smtClean="0">
                <a:effectLst>
                  <a:outerShdw blurRad="38100" dist="38100" dir="2700000" algn="tl">
                    <a:srgbClr val="000000">
                      <a:alpha val="43137"/>
                    </a:srgbClr>
                  </a:outerShdw>
                </a:effectLst>
              </a:rPr>
              <a:t>arish-based </a:t>
            </a:r>
            <a:r>
              <a:rPr lang="en-US" sz="3600" b="1" dirty="0" smtClean="0">
                <a:solidFill>
                  <a:srgbClr val="FFC000"/>
                </a:solidFill>
                <a:effectLst>
                  <a:outerShdw blurRad="38100" dist="38100" dir="2700000" algn="tl">
                    <a:srgbClr val="000000">
                      <a:alpha val="43137"/>
                    </a:srgbClr>
                  </a:outerShdw>
                </a:effectLst>
              </a:rPr>
              <a:t>P</a:t>
            </a:r>
            <a:r>
              <a:rPr lang="en-US" sz="3600" dirty="0" smtClean="0">
                <a:effectLst>
                  <a:outerShdw blurRad="38100" dist="38100" dir="2700000" algn="tl">
                    <a:srgbClr val="000000">
                      <a:alpha val="43137"/>
                    </a:srgbClr>
                  </a:outerShdw>
                </a:effectLst>
              </a:rPr>
              <a:t>rograms</a:t>
            </a:r>
          </a:p>
          <a:p>
            <a:pPr algn="ctr"/>
            <a:r>
              <a:rPr lang="en-US" sz="3200" i="1" dirty="0" smtClean="0">
                <a:effectLst>
                  <a:outerShdw blurRad="38100" dist="38100" dir="2700000" algn="tl">
                    <a:srgbClr val="000000">
                      <a:alpha val="43137"/>
                    </a:srgbClr>
                  </a:outerShdw>
                </a:effectLst>
              </a:rPr>
              <a:t>From the Marian Fathers </a:t>
            </a:r>
          </a:p>
          <a:p>
            <a:pPr algn="ctr"/>
            <a:r>
              <a:rPr lang="en-US" sz="3200" i="1" dirty="0" smtClean="0">
                <a:effectLst>
                  <a:outerShdw blurRad="38100" dist="38100" dir="2700000" algn="tl">
                    <a:srgbClr val="000000">
                      <a:alpha val="43137"/>
                    </a:srgbClr>
                  </a:outerShdw>
                </a:effectLst>
              </a:rPr>
              <a:t>of the Immaculate Conception</a:t>
            </a:r>
            <a:endParaRPr lang="en-US" sz="3200" i="1" dirty="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3342254426"/>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438400"/>
            <a:ext cx="80772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rPr>
              <a:t>HAPP is a PROGRAM with three STAGES</a:t>
            </a:r>
          </a:p>
          <a:p>
            <a:pPr marL="285750" indent="-285750">
              <a:buFont typeface="Arial" pitchFamily="34" charset="0"/>
              <a:buChar char="•"/>
            </a:pPr>
            <a:endParaRPr lang="en-US" sz="3200" dirty="0">
              <a:effectLst>
                <a:outerShdw blurRad="38100" dist="38100" dir="2700000" algn="tl">
                  <a:srgbClr val="000000">
                    <a:alpha val="43137"/>
                  </a:srgbClr>
                </a:outerShdw>
              </a:effectLst>
            </a:endParaRPr>
          </a:p>
          <a:p>
            <a:pPr marL="285750" indent="-285750">
              <a:buClr>
                <a:srgbClr val="FFC000"/>
              </a:buClr>
              <a:buFont typeface="Arial" pitchFamily="34" charset="0"/>
              <a:buChar char="•"/>
            </a:pPr>
            <a:r>
              <a:rPr lang="en-US" sz="3200" dirty="0" smtClean="0">
                <a:effectLst>
                  <a:outerShdw blurRad="38100" dist="38100" dir="2700000" algn="tl">
                    <a:srgbClr val="000000">
                      <a:alpha val="43137"/>
                    </a:srgbClr>
                  </a:outerShdw>
                </a:effectLst>
              </a:rPr>
              <a:t>Stage 1: The Two Hearts</a:t>
            </a:r>
          </a:p>
          <a:p>
            <a:pPr marL="285750" indent="-285750">
              <a:buClr>
                <a:srgbClr val="FFC000"/>
              </a:buClr>
              <a:buFont typeface="Arial" pitchFamily="34" charset="0"/>
              <a:buChar char="•"/>
            </a:pPr>
            <a:endParaRPr lang="en-US" sz="3200" dirty="0">
              <a:effectLst>
                <a:outerShdw blurRad="38100" dist="38100" dir="2700000" algn="tl">
                  <a:srgbClr val="000000">
                    <a:alpha val="43137"/>
                  </a:srgbClr>
                </a:outerShdw>
              </a:effectLst>
            </a:endParaRPr>
          </a:p>
          <a:p>
            <a:pPr marL="285750" indent="-285750">
              <a:buClr>
                <a:srgbClr val="FFC000"/>
              </a:buClr>
              <a:buFont typeface="Arial" pitchFamily="34" charset="0"/>
              <a:buChar char="•"/>
            </a:pPr>
            <a:r>
              <a:rPr lang="en-US" sz="3200" dirty="0" smtClean="0">
                <a:effectLst>
                  <a:outerShdw blurRad="38100" dist="38100" dir="2700000" algn="tl">
                    <a:srgbClr val="000000">
                      <a:alpha val="43137"/>
                    </a:srgbClr>
                  </a:outerShdw>
                </a:effectLst>
              </a:rPr>
              <a:t>Stage 2: Wisdom and Works of Mercy</a:t>
            </a:r>
          </a:p>
          <a:p>
            <a:pPr marL="285750" indent="-285750">
              <a:buClr>
                <a:srgbClr val="FFC000"/>
              </a:buClr>
              <a:buFont typeface="Arial" pitchFamily="34" charset="0"/>
              <a:buChar char="•"/>
            </a:pPr>
            <a:endParaRPr lang="en-US" sz="3200" dirty="0">
              <a:effectLst>
                <a:outerShdw blurRad="38100" dist="38100" dir="2700000" algn="tl">
                  <a:srgbClr val="000000">
                    <a:alpha val="43137"/>
                  </a:srgbClr>
                </a:outerShdw>
              </a:effectLst>
            </a:endParaRPr>
          </a:p>
          <a:p>
            <a:pPr marL="285750" indent="-285750">
              <a:buClr>
                <a:srgbClr val="FFC000"/>
              </a:buClr>
              <a:buFont typeface="Arial" pitchFamily="34" charset="0"/>
              <a:buChar char="•"/>
            </a:pPr>
            <a:r>
              <a:rPr lang="en-US" sz="3200" dirty="0" smtClean="0">
                <a:effectLst>
                  <a:outerShdw blurRad="38100" dist="38100" dir="2700000" algn="tl">
                    <a:srgbClr val="000000">
                      <a:alpha val="43137"/>
                    </a:srgbClr>
                  </a:outerShdw>
                </a:effectLst>
              </a:rPr>
              <a:t>Stage 3: Keeping the Hearts Afire</a:t>
            </a:r>
            <a:endParaRPr lang="en-US" sz="3200" dirty="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28600"/>
            <a:ext cx="9144000" cy="1353895"/>
          </a:xfrm>
          <a:prstGeom prst="rect">
            <a:avLst/>
          </a:prstGeom>
        </p:spPr>
      </p:pic>
    </p:spTree>
    <p:extLst>
      <p:ext uri="{BB962C8B-B14F-4D97-AF65-F5344CB8AC3E}">
        <p14:creationId xmlns:p14="http://schemas.microsoft.com/office/powerpoint/2010/main" val="2253374461"/>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691" y="1905000"/>
            <a:ext cx="8077200" cy="646331"/>
          </a:xfrm>
          <a:prstGeom prst="rect">
            <a:avLst/>
          </a:prstGeom>
          <a:noFill/>
        </p:spPr>
        <p:txBody>
          <a:bodyPr wrap="square" rtlCol="0">
            <a:spAutoFit/>
          </a:bodyPr>
          <a:lstStyle/>
          <a:p>
            <a:pPr algn="ctr">
              <a:buClr>
                <a:srgbClr val="FFC000"/>
              </a:buClr>
            </a:pPr>
            <a:r>
              <a:rPr lang="en-US" sz="3600" dirty="0" smtClean="0">
                <a:solidFill>
                  <a:srgbClr val="FFC000"/>
                </a:solidFill>
                <a:effectLst>
                  <a:outerShdw blurRad="38100" dist="38100" dir="2700000" algn="tl">
                    <a:srgbClr val="000000">
                      <a:alpha val="43137"/>
                    </a:srgbClr>
                  </a:outerShdw>
                </a:effectLst>
              </a:rPr>
              <a:t>Stage 1: The Two Hearts</a:t>
            </a:r>
            <a:endParaRPr lang="en-US" sz="3600" dirty="0" smtClean="0">
              <a:effectLst>
                <a:outerShdw blurRad="38100" dist="38100" dir="2700000" algn="tl">
                  <a:srgbClr val="000000">
                    <a:alpha val="43137"/>
                  </a:srgbClr>
                </a:outerShdw>
              </a:effectLst>
            </a:endParaRPr>
          </a:p>
        </p:txBody>
      </p:sp>
      <p:sp>
        <p:nvSpPr>
          <p:cNvPr id="4" name="Rectangle 3"/>
          <p:cNvSpPr/>
          <p:nvPr/>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6031" y="2696802"/>
            <a:ext cx="3438569" cy="378019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0" y="228600"/>
            <a:ext cx="9144000" cy="1353895"/>
          </a:xfrm>
          <a:prstGeom prst="rect">
            <a:avLst/>
          </a:prstGeom>
        </p:spPr>
      </p:pic>
    </p:spTree>
    <p:extLst>
      <p:ext uri="{BB962C8B-B14F-4D97-AF65-F5344CB8AC3E}">
        <p14:creationId xmlns:p14="http://schemas.microsoft.com/office/powerpoint/2010/main" val="381873711"/>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2297</TotalTime>
  <Words>1872</Words>
  <Application>Microsoft Office PowerPoint</Application>
  <PresentationFormat>On-screen Show (4:3)</PresentationFormat>
  <Paragraphs>158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Lucida Sans</vt:lpstr>
      <vt:lpstr>Wingdings</vt:lpstr>
      <vt:lpstr>Wingdings 2</vt:lpstr>
      <vt:lpstr>Wingdings 3</vt:lpstr>
      <vt:lpstr>Apex</vt:lpstr>
      <vt:lpstr>PowerPoint Presentation</vt:lpstr>
      <vt:lpstr>PowerPoint Presentation</vt:lpstr>
      <vt:lpstr>33 DAYS TO MORNING GLORY</vt:lpstr>
      <vt:lpstr>33 DAYS TO MORNING GLORY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MARIAN CONSECRATION?</vt:lpstr>
      <vt:lpstr>MARIAN CONSECRATION</vt:lpstr>
      <vt:lpstr>MARIAN CONSECRATION</vt:lpstr>
      <vt:lpstr>CONSECRATED TO JESUS THROUGH MARY!</vt:lpstr>
      <vt:lpstr>33 DAYS TO MORNING GLORY</vt:lpstr>
      <vt:lpstr>33 DAYS TO MORNING GLORY</vt:lpstr>
      <vt:lpstr>33 DAYS TO MORNING GLORY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DAYS TO MORNING GLORY</dc:title>
  <dc:creator>Angelo Casimiro</dc:creator>
  <cp:lastModifiedBy>Secretary</cp:lastModifiedBy>
  <cp:revision>115</cp:revision>
  <dcterms:created xsi:type="dcterms:W3CDTF">2012-02-01T16:28:36Z</dcterms:created>
  <dcterms:modified xsi:type="dcterms:W3CDTF">2017-02-14T18:24:57Z</dcterms:modified>
</cp:coreProperties>
</file>